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1" d="100"/>
          <a:sy n="41" d="100"/>
        </p:scale>
        <p:origin x="48" y="8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D01049A-9F0A-4755-A5A4-29D92C1F17C6}" type="datetimeFigureOut">
              <a:rPr lang="en-US" smtClean="0"/>
              <a:t>1/5/2016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1435631-C480-4310-B3E0-594ABED445AA}"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601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1049A-9F0A-4755-A5A4-29D92C1F17C6}"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42552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1049A-9F0A-4755-A5A4-29D92C1F17C6}"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89020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1049A-9F0A-4755-A5A4-29D92C1F17C6}"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298832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D01049A-9F0A-4755-A5A4-29D92C1F17C6}" type="datetimeFigureOut">
              <a:rPr lang="en-US" smtClean="0"/>
              <a:t>1/5/2016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1435631-C480-4310-B3E0-594ABED445AA}"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502102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01049A-9F0A-4755-A5A4-29D92C1F17C6}"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156536026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01049A-9F0A-4755-A5A4-29D92C1F17C6}"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218615800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01049A-9F0A-4755-A5A4-29D92C1F17C6}" type="datetimeFigureOut">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316444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1049A-9F0A-4755-A5A4-29D92C1F17C6}"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336433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2D01049A-9F0A-4755-A5A4-29D92C1F17C6}" type="datetimeFigureOut">
              <a:rPr lang="en-US" smtClean="0"/>
              <a:t>1/5/2016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C1435631-C480-4310-B3E0-594ABED445AA}"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786104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2D01049A-9F0A-4755-A5A4-29D92C1F17C6}" type="datetimeFigureOut">
              <a:rPr lang="en-US" smtClean="0"/>
              <a:t>1/5/2016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C1435631-C480-4310-B3E0-594ABED445AA}" type="slidenum">
              <a:rPr lang="en-US" smtClean="0"/>
              <a:t>‹#›</a:t>
            </a:fld>
            <a:endParaRPr lang="en-US"/>
          </a:p>
        </p:txBody>
      </p:sp>
    </p:spTree>
    <p:extLst>
      <p:ext uri="{BB962C8B-B14F-4D97-AF65-F5344CB8AC3E}">
        <p14:creationId xmlns:p14="http://schemas.microsoft.com/office/powerpoint/2010/main" val="393519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D01049A-9F0A-4755-A5A4-29D92C1F17C6}" type="datetimeFigureOut">
              <a:rPr lang="en-US" smtClean="0"/>
              <a:t>1/5/2016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1435631-C480-4310-B3E0-594ABED445AA}"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5817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_trBkOpjxp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xICEt51A-A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udyjams.scholastic.com/studyjams/jams/science/energy-light-sound/light-absorb-reflect-refract.htm" TargetMode="External"/><Relationship Id="rId2" Type="http://schemas.openxmlformats.org/officeDocument/2006/relationships/slideLayout" Target="../slideLayouts/slideLayout2.xml"/><Relationship Id="rId1" Type="http://schemas.openxmlformats.org/officeDocument/2006/relationships/video" Target="https://www.youtube.com/embed/JGqsi_LDUn0"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Winter breakdown</a:t>
            </a:r>
            <a:endParaRPr lang="en-US" dirty="0"/>
          </a:p>
        </p:txBody>
      </p:sp>
      <p:sp>
        <p:nvSpPr>
          <p:cNvPr id="3" name="Subtitle 2"/>
          <p:cNvSpPr>
            <a:spLocks noGrp="1"/>
          </p:cNvSpPr>
          <p:nvPr>
            <p:ph type="subTitle" idx="1"/>
          </p:nvPr>
        </p:nvSpPr>
        <p:spPr/>
        <p:txBody>
          <a:bodyPr/>
          <a:lstStyle/>
          <a:p>
            <a:r>
              <a:rPr lang="en-US" dirty="0" smtClean="0"/>
              <a:t>Ms. Jefferson </a:t>
            </a:r>
            <a:r>
              <a:rPr lang="en-US" dirty="0" err="1" smtClean="0"/>
              <a:t>Cpa</a:t>
            </a:r>
            <a:r>
              <a:rPr lang="en-US" dirty="0" smtClean="0"/>
              <a:t> Science </a:t>
            </a:r>
            <a:endParaRPr lang="en-US" dirty="0"/>
          </a:p>
        </p:txBody>
      </p:sp>
    </p:spTree>
    <p:extLst>
      <p:ext uri="{BB962C8B-B14F-4D97-AF65-F5344CB8AC3E}">
        <p14:creationId xmlns:p14="http://schemas.microsoft.com/office/powerpoint/2010/main" val="645313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Gravitational Potential energy </a:t>
            </a:r>
            <a:br>
              <a:rPr lang="en-US" dirty="0" smtClean="0"/>
            </a:br>
            <a:r>
              <a:rPr lang="en-US" dirty="0" smtClean="0"/>
              <a:t>#15, 16, 17</a:t>
            </a:r>
            <a:endParaRPr lang="en-US" dirty="0"/>
          </a:p>
        </p:txBody>
      </p:sp>
      <p:sp>
        <p:nvSpPr>
          <p:cNvPr id="3" name="Content Placeholder 2"/>
          <p:cNvSpPr>
            <a:spLocks noGrp="1"/>
          </p:cNvSpPr>
          <p:nvPr>
            <p:ph idx="1"/>
          </p:nvPr>
        </p:nvSpPr>
        <p:spPr/>
        <p:txBody>
          <a:bodyPr/>
          <a:lstStyle/>
          <a:p>
            <a:r>
              <a:rPr lang="en-US" dirty="0"/>
              <a:t>Gravitational potential energy is acquired by an object when it has been moved against a gravitational field. For example, an object raised above the surface of the Earth will gain energy, which is released if the object is allowed to fall back to the ground. In order for an object to be lifted vertically upwards, work must be done against the downward pull of gravity. This work is then stored as gravitational potential energy. When the object is released and falls towards the Earth, the potential is converted into kinetic energy, or movement.</a:t>
            </a:r>
          </a:p>
        </p:txBody>
      </p:sp>
    </p:spTree>
    <p:extLst>
      <p:ext uri="{BB962C8B-B14F-4D97-AF65-F5344CB8AC3E}">
        <p14:creationId xmlns:p14="http://schemas.microsoft.com/office/powerpoint/2010/main" val="376773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  #23, 24,25, 27,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1694" y="1623035"/>
            <a:ext cx="6787906" cy="2597273"/>
          </a:xfrm>
        </p:spPr>
      </p:pic>
    </p:spTree>
    <p:extLst>
      <p:ext uri="{BB962C8B-B14F-4D97-AF65-F5344CB8AC3E}">
        <p14:creationId xmlns:p14="http://schemas.microsoft.com/office/powerpoint/2010/main" val="95009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547142"/>
            <a:ext cx="10178322" cy="1492132"/>
          </a:xfrm>
        </p:spPr>
        <p:txBody>
          <a:bodyPr/>
          <a:lstStyle/>
          <a:p>
            <a:r>
              <a:rPr lang="en-US" dirty="0" smtClean="0"/>
              <a:t>Blueprint </a:t>
            </a:r>
            <a:endParaRPr lang="en-US" dirty="0"/>
          </a:p>
        </p:txBody>
      </p:sp>
      <p:sp>
        <p:nvSpPr>
          <p:cNvPr id="3" name="Content Placeholder 2"/>
          <p:cNvSpPr>
            <a:spLocks noGrp="1"/>
          </p:cNvSpPr>
          <p:nvPr>
            <p:ph idx="1"/>
          </p:nvPr>
        </p:nvSpPr>
        <p:spPr/>
        <p:txBody>
          <a:bodyPr/>
          <a:lstStyle/>
          <a:p>
            <a:r>
              <a:rPr lang="en-US" dirty="0" smtClean="0"/>
              <a:t>For each question there is an explanation</a:t>
            </a:r>
          </a:p>
          <a:p>
            <a:r>
              <a:rPr lang="en-US" dirty="0" smtClean="0"/>
              <a:t>Some explanations are for multiple questions</a:t>
            </a:r>
          </a:p>
          <a:p>
            <a:r>
              <a:rPr lang="en-US" dirty="0" smtClean="0"/>
              <a:t>No answers will be provided </a:t>
            </a:r>
          </a:p>
          <a:p>
            <a:r>
              <a:rPr lang="en-US" dirty="0" smtClean="0"/>
              <a:t>You will use the explanations </a:t>
            </a:r>
          </a:p>
          <a:p>
            <a:pPr marL="0" indent="0">
              <a:buNone/>
            </a:pPr>
            <a:r>
              <a:rPr lang="en-US" dirty="0"/>
              <a:t> </a:t>
            </a:r>
            <a:r>
              <a:rPr lang="en-US" dirty="0" smtClean="0"/>
              <a:t>   to determine if your answer is </a:t>
            </a:r>
          </a:p>
          <a:p>
            <a:pPr marL="0" indent="0">
              <a:buNone/>
            </a:pPr>
            <a:r>
              <a:rPr lang="en-US" dirty="0"/>
              <a:t> </a:t>
            </a:r>
            <a:r>
              <a:rPr lang="en-US" dirty="0" smtClean="0"/>
              <a:t>   correct</a:t>
            </a:r>
          </a:p>
          <a:p>
            <a:r>
              <a:rPr lang="en-US" dirty="0" smtClean="0"/>
              <a:t>The heading box (the section at the top of the slide) will include the topic and the questions that are being explained.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896" y="3122141"/>
            <a:ext cx="2713853" cy="1364134"/>
          </a:xfrm>
          <a:prstGeom prst="rect">
            <a:avLst/>
          </a:prstGeom>
        </p:spPr>
      </p:pic>
      <p:sp>
        <p:nvSpPr>
          <p:cNvPr id="5" name="TextBox 4"/>
          <p:cNvSpPr txBox="1"/>
          <p:nvPr/>
        </p:nvSpPr>
        <p:spPr>
          <a:xfrm>
            <a:off x="5515283" y="4082796"/>
            <a:ext cx="215414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smtClean="0"/>
              <a:t>What.. No answer key????????????????</a:t>
            </a:r>
            <a:endParaRPr lang="en-US" dirty="0"/>
          </a:p>
        </p:txBody>
      </p:sp>
    </p:spTree>
    <p:extLst>
      <p:ext uri="{BB962C8B-B14F-4D97-AF65-F5344CB8AC3E}">
        <p14:creationId xmlns:p14="http://schemas.microsoft.com/office/powerpoint/2010/main" val="3034897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Acceleration:  #1,2 , 3, &amp;4</a:t>
            </a:r>
            <a:br>
              <a:rPr lang="en-US" dirty="0" smtClean="0"/>
            </a:br>
            <a:r>
              <a:rPr lang="en-US" dirty="0"/>
              <a:t/>
            </a:r>
            <a:br>
              <a:rPr lang="en-US" dirty="0"/>
            </a:br>
            <a:endParaRPr lang="en-US" dirty="0"/>
          </a:p>
        </p:txBody>
      </p:sp>
      <p:sp>
        <p:nvSpPr>
          <p:cNvPr id="3" name="Content Placeholder 2"/>
          <p:cNvSpPr>
            <a:spLocks noGrp="1"/>
          </p:cNvSpPr>
          <p:nvPr>
            <p:ph idx="1"/>
          </p:nvPr>
        </p:nvSpPr>
        <p:spPr>
          <a:xfrm>
            <a:off x="1251678" y="1430216"/>
            <a:ext cx="10178322" cy="5134708"/>
          </a:xfrm>
        </p:spPr>
        <p:txBody>
          <a:bodyPr>
            <a:normAutofit/>
          </a:bodyPr>
          <a:lstStyle/>
          <a:p>
            <a:r>
              <a:rPr lang="en-US" dirty="0"/>
              <a:t>Acceleration</a:t>
            </a:r>
          </a:p>
          <a:p>
            <a:endParaRPr lang="en-US" dirty="0"/>
          </a:p>
          <a:p>
            <a:r>
              <a:rPr lang="en-US" dirty="0"/>
              <a:t>Acceleration is a vector which measures the change in the velocity of an object.</a:t>
            </a:r>
          </a:p>
          <a:p>
            <a:r>
              <a:rPr lang="en-US" dirty="0"/>
              <a:t>•Don’t forget that velocity is a vector, so it has magnitude and direction.</a:t>
            </a:r>
          </a:p>
          <a:p>
            <a:r>
              <a:rPr lang="en-US" dirty="0"/>
              <a:t>•This means acceleration could be any of the following three… 1.a change in speed, the magnitude of the velocity (from 34 km/h to 67 km/h)</a:t>
            </a:r>
          </a:p>
          <a:p>
            <a:r>
              <a:rPr lang="en-US" dirty="0"/>
              <a:t>2.a change in direction (from East to North-East)</a:t>
            </a:r>
          </a:p>
          <a:p>
            <a:r>
              <a:rPr lang="en-US" dirty="0"/>
              <a:t>3.a change in both speed and direction (from 34 km/h East to 12 km/h West)</a:t>
            </a:r>
          </a:p>
          <a:p>
            <a:r>
              <a:rPr lang="en-US" dirty="0" smtClean="0"/>
              <a:t>Acceleration </a:t>
            </a:r>
            <a:r>
              <a:rPr lang="en-US" dirty="0"/>
              <a:t>is a measure of the rate at which velocity changes</a:t>
            </a:r>
            <a:r>
              <a:rPr lang="en-US" dirty="0" smtClean="0"/>
              <a:t>.</a:t>
            </a:r>
          </a:p>
          <a:p>
            <a:endParaRPr lang="en-US" dirty="0"/>
          </a:p>
          <a:p>
            <a:r>
              <a:rPr lang="en-US" dirty="0"/>
              <a:t> </a:t>
            </a:r>
            <a:r>
              <a:rPr lang="en-US" b="1" dirty="0"/>
              <a:t>Constant speed </a:t>
            </a:r>
            <a:r>
              <a:rPr lang="en-US" dirty="0"/>
              <a:t>means that speed is not increasing or decreasing but remain consistent over time. It means that velocity is zero and thus, acceleration is also zero. </a:t>
            </a:r>
            <a:endParaRPr lang="en-US" dirty="0"/>
          </a:p>
        </p:txBody>
      </p:sp>
    </p:spTree>
    <p:extLst>
      <p:ext uri="{BB962C8B-B14F-4D97-AF65-F5344CB8AC3E}">
        <p14:creationId xmlns:p14="http://schemas.microsoft.com/office/powerpoint/2010/main" val="323542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energy: #4</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i.Elastic</a:t>
            </a:r>
            <a:r>
              <a:rPr lang="en-US" dirty="0"/>
              <a:t> Potential Energy </a:t>
            </a:r>
            <a:r>
              <a:rPr lang="en-US" dirty="0" err="1"/>
              <a:t>a.Anything</a:t>
            </a:r>
            <a:r>
              <a:rPr lang="en-US" dirty="0"/>
              <a:t> that can act like a spring or a rubber band can have elastic potential energy.</a:t>
            </a:r>
          </a:p>
          <a:p>
            <a:r>
              <a:rPr lang="en-US" dirty="0" err="1"/>
              <a:t>b.Let's</a:t>
            </a:r>
            <a:r>
              <a:rPr lang="en-US" dirty="0"/>
              <a:t> take the rubber band for example. To stretch the rubber band you have to use energy. That energy has now been turned into elastic potential energy. To get that energy back, just let go of the rubber band and its potential energy is converted primarily into kinetic energy.</a:t>
            </a:r>
          </a:p>
          <a:p>
            <a:r>
              <a:rPr lang="en-US" dirty="0" err="1"/>
              <a:t>c.Springs</a:t>
            </a:r>
            <a:r>
              <a:rPr lang="en-US" dirty="0"/>
              <a:t> work the same way, but you can either stretch or compress them. Wind-up watches store potential energy in an internal spring when you wind them and slowly use this energy to power the watch.</a:t>
            </a:r>
          </a:p>
          <a:p>
            <a:endParaRPr lang="en-US" dirty="0"/>
          </a:p>
          <a:p>
            <a:r>
              <a:rPr lang="en-US" dirty="0" err="1"/>
              <a:t>ii.Gravitational</a:t>
            </a:r>
            <a:r>
              <a:rPr lang="en-US" dirty="0"/>
              <a:t> Potential Energy </a:t>
            </a:r>
            <a:r>
              <a:rPr lang="en-US" dirty="0" err="1"/>
              <a:t>a.There</a:t>
            </a:r>
            <a:r>
              <a:rPr lang="en-US" dirty="0"/>
              <a:t> is a constant attractive force between the Earth and everything surrounding it, due to gravity.</a:t>
            </a:r>
          </a:p>
          <a:p>
            <a:r>
              <a:rPr lang="en-US" dirty="0" err="1"/>
              <a:t>b.To</a:t>
            </a:r>
            <a:r>
              <a:rPr lang="en-US" dirty="0"/>
              <a:t> lift something off the ground it takes energy, so just by lifting an object, that object now has higher gravitational potential energy.</a:t>
            </a:r>
          </a:p>
          <a:p>
            <a:r>
              <a:rPr lang="en-US" dirty="0" err="1"/>
              <a:t>c.Gravitational</a:t>
            </a:r>
            <a:r>
              <a:rPr lang="en-US" dirty="0"/>
              <a:t> potential energy is typically converted into kinetic energy (an object falling) before it is converted into any other type of energy.</a:t>
            </a:r>
          </a:p>
          <a:p>
            <a:r>
              <a:rPr lang="en-US" dirty="0" err="1"/>
              <a:t>d.Hydroelectric</a:t>
            </a:r>
            <a:r>
              <a:rPr lang="en-US" dirty="0"/>
              <a:t> power is generated this way. As the water falls, it turns a turbine, which pushes electrons around, creating an electric </a:t>
            </a:r>
          </a:p>
          <a:p>
            <a:endParaRPr lang="en-US" dirty="0"/>
          </a:p>
          <a:p>
            <a:endParaRPr lang="en-US" dirty="0"/>
          </a:p>
        </p:txBody>
      </p:sp>
    </p:spTree>
    <p:extLst>
      <p:ext uri="{BB962C8B-B14F-4D97-AF65-F5344CB8AC3E}">
        <p14:creationId xmlns:p14="http://schemas.microsoft.com/office/powerpoint/2010/main" val="262489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Kinetic and Potential energy</a:t>
            </a:r>
            <a:br>
              <a:rPr lang="en-US" dirty="0" smtClean="0"/>
            </a:br>
            <a:r>
              <a:rPr lang="en-US" dirty="0" smtClean="0"/>
              <a:t># 5</a:t>
            </a:r>
            <a:endParaRPr lang="en-US" dirty="0"/>
          </a:p>
        </p:txBody>
      </p:sp>
      <p:sp>
        <p:nvSpPr>
          <p:cNvPr id="3" name="Content Placeholder 2"/>
          <p:cNvSpPr>
            <a:spLocks noGrp="1"/>
          </p:cNvSpPr>
          <p:nvPr>
            <p:ph idx="1"/>
          </p:nvPr>
        </p:nvSpPr>
        <p:spPr/>
        <p:txBody>
          <a:bodyPr/>
          <a:lstStyle/>
          <a:p>
            <a:r>
              <a:rPr lang="en-US" dirty="0"/>
              <a:t>Kinetic energy is energy possessed by a body by virtue of its movement. Potential energy is the energy possessed by a body by virtue of its position or state. </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17581906"/>
              </p:ext>
            </p:extLst>
          </p:nvPr>
        </p:nvGraphicFramePr>
        <p:xfrm>
          <a:off x="1570893" y="3270421"/>
          <a:ext cx="9859107" cy="3624226"/>
        </p:xfrm>
        <a:graphic>
          <a:graphicData uri="http://schemas.openxmlformats.org/drawingml/2006/table">
            <a:tbl>
              <a:tblPr/>
              <a:tblGrid>
                <a:gridCol w="3883891"/>
                <a:gridCol w="3883891"/>
                <a:gridCol w="2091325"/>
              </a:tblGrid>
              <a:tr h="143551">
                <a:tc>
                  <a:txBody>
                    <a:bodyPr/>
                    <a:lstStyle/>
                    <a:p>
                      <a:pPr marL="0" algn="l" fontAlgn="t">
                        <a:spcBef>
                          <a:spcPts val="0"/>
                        </a:spcBef>
                        <a:spcAft>
                          <a:spcPts val="0"/>
                        </a:spcAft>
                      </a:pPr>
                      <a:endParaRPr lang="en-US" sz="700" b="1" dirty="0">
                        <a:effectLst/>
                        <a:latin typeface="Ubuntu"/>
                      </a:endParaRPr>
                    </a:p>
                  </a:txBody>
                  <a:tcPr marL="28008" marR="28008" marT="3501" marB="70019">
                    <a:lnL>
                      <a:noFill/>
                    </a:lnL>
                    <a:lnR>
                      <a:noFill/>
                    </a:lnR>
                    <a:lnT>
                      <a:noFill/>
                    </a:lnT>
                    <a:lnB>
                      <a:noFill/>
                    </a:lnB>
                  </a:tcPr>
                </a:tc>
                <a:tc>
                  <a:txBody>
                    <a:bodyPr/>
                    <a:lstStyle/>
                    <a:p>
                      <a:pPr marL="0" algn="l" fontAlgn="t">
                        <a:spcBef>
                          <a:spcPts val="0"/>
                        </a:spcBef>
                        <a:spcAft>
                          <a:spcPts val="0"/>
                        </a:spcAft>
                      </a:pPr>
                      <a:r>
                        <a:rPr lang="en-US" sz="700" b="1" dirty="0" smtClean="0">
                          <a:effectLst/>
                          <a:latin typeface="Ubuntu"/>
                        </a:rPr>
                        <a:t>                                        </a:t>
                      </a:r>
                      <a:r>
                        <a:rPr lang="en-US" sz="700" b="1" dirty="0" smtClean="0">
                          <a:effectLst/>
                          <a:latin typeface="Ubuntu"/>
                        </a:rPr>
                        <a:t> Kinetic Energy</a:t>
                      </a:r>
                      <a:endParaRPr lang="en-US" sz="700" b="1" dirty="0">
                        <a:effectLst/>
                        <a:latin typeface="Ubuntu"/>
                      </a:endParaRPr>
                    </a:p>
                  </a:txBody>
                  <a:tcPr marL="28008" marR="28008" marT="3501" marB="70019">
                    <a:lnL>
                      <a:noFill/>
                    </a:lnL>
                    <a:lnR>
                      <a:noFill/>
                    </a:lnR>
                    <a:lnT>
                      <a:noFill/>
                    </a:lnT>
                    <a:lnB>
                      <a:noFill/>
                    </a:lnB>
                  </a:tcPr>
                </a:tc>
                <a:tc>
                  <a:txBody>
                    <a:bodyPr/>
                    <a:lstStyle/>
                    <a:p>
                      <a:r>
                        <a:rPr lang="en-US" sz="700" dirty="0" smtClean="0"/>
                        <a:t>                   Potential Energy</a:t>
                      </a:r>
                      <a:endParaRPr lang="en-US" sz="700" dirty="0"/>
                    </a:p>
                  </a:txBody>
                  <a:tcPr marL="33609" marR="33609" marT="16805" marB="16805">
                    <a:lnL>
                      <a:noFill/>
                    </a:lnL>
                  </a:tcPr>
                </a:tc>
              </a:tr>
              <a:tr h="1143671">
                <a:tc>
                  <a:txBody>
                    <a:bodyPr/>
                    <a:lstStyle/>
                    <a:p>
                      <a:pPr>
                        <a:spcBef>
                          <a:spcPts val="0"/>
                        </a:spcBef>
                        <a:spcAft>
                          <a:spcPts val="0"/>
                        </a:spcAft>
                      </a:pPr>
                      <a:r>
                        <a:rPr lang="en-US" sz="700" dirty="0">
                          <a:effectLst/>
                        </a:rPr>
                        <a:t>Definition</a:t>
                      </a:r>
                    </a:p>
                  </a:txBody>
                  <a:tcPr marL="33609" marR="17505" marT="24507" marB="24507">
                    <a:lnL>
                      <a:noFill/>
                    </a:lnL>
                    <a:lnR>
                      <a:noFill/>
                    </a:lnR>
                    <a:lnT>
                      <a:noFill/>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dirty="0">
                          <a:effectLst/>
                        </a:rPr>
                        <a:t>The energy of a body or a system with respect to the motion of the body or of the particles in the system.</a:t>
                      </a:r>
                    </a:p>
                  </a:txBody>
                  <a:tcPr marL="35010" marR="35010" marT="24507" marB="24507">
                    <a:lnL>
                      <a:noFill/>
                    </a:lnL>
                    <a:lnR>
                      <a:noFill/>
                    </a:lnR>
                    <a:lnT>
                      <a:noFill/>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Potential Energy is the stored energy in an object or system because of its position or configuration.</a:t>
                      </a:r>
                    </a:p>
                  </a:txBody>
                  <a:tcPr marL="35010" marR="35010" marT="24507" marB="24507">
                    <a:lnL>
                      <a:noFill/>
                    </a:lnL>
                    <a:lnR>
                      <a:noFill/>
                    </a:lnR>
                    <a:lnB w="19050" cap="flat" cmpd="sng" algn="ctr">
                      <a:solidFill>
                        <a:srgbClr val="EDEDED"/>
                      </a:solidFill>
                      <a:prstDash val="solid"/>
                      <a:round/>
                      <a:headEnd type="none" w="med" len="med"/>
                      <a:tailEnd type="none" w="med" len="med"/>
                    </a:lnB>
                  </a:tcPr>
                </a:tc>
              </a:tr>
              <a:tr h="745392">
                <a:tc>
                  <a:txBody>
                    <a:bodyPr/>
                    <a:lstStyle/>
                    <a:p>
                      <a:pPr>
                        <a:spcBef>
                          <a:spcPts val="0"/>
                        </a:spcBef>
                        <a:spcAft>
                          <a:spcPts val="0"/>
                        </a:spcAft>
                      </a:pPr>
                      <a:r>
                        <a:rPr lang="en-US" sz="700">
                          <a:effectLst/>
                        </a:rPr>
                        <a:t>Relation to environment</a:t>
                      </a:r>
                    </a:p>
                  </a:txBody>
                  <a:tcPr marL="33609" marR="17505"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Kinetic energy of an object is relative to other moving and stationary objects in its immediate environment.</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Potential energy is not relative to the environment of an object.</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r>
              <a:tr h="446682">
                <a:tc>
                  <a:txBody>
                    <a:bodyPr/>
                    <a:lstStyle/>
                    <a:p>
                      <a:pPr>
                        <a:spcBef>
                          <a:spcPts val="0"/>
                        </a:spcBef>
                        <a:spcAft>
                          <a:spcPts val="0"/>
                        </a:spcAft>
                      </a:pPr>
                      <a:r>
                        <a:rPr lang="en-US" sz="700">
                          <a:effectLst/>
                        </a:rPr>
                        <a:t>Transferability</a:t>
                      </a:r>
                    </a:p>
                  </a:txBody>
                  <a:tcPr marL="33609" marR="17505"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Kinetic energy can be transferred from one moving object to another, say, in collisions.</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Potential energy cannot be transferred.</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r>
              <a:tr h="546252">
                <a:tc>
                  <a:txBody>
                    <a:bodyPr/>
                    <a:lstStyle/>
                    <a:p>
                      <a:pPr>
                        <a:spcBef>
                          <a:spcPts val="0"/>
                        </a:spcBef>
                        <a:spcAft>
                          <a:spcPts val="0"/>
                        </a:spcAft>
                      </a:pPr>
                      <a:r>
                        <a:rPr lang="en-US" sz="700">
                          <a:effectLst/>
                        </a:rPr>
                        <a:t>Examples</a:t>
                      </a:r>
                    </a:p>
                  </a:txBody>
                  <a:tcPr marL="33609" marR="17505"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Flowing water, such as when falling from a waterfall.</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Water at the top of a waterfall, before the precipice.</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r>
              <a:tr h="214916">
                <a:tc>
                  <a:txBody>
                    <a:bodyPr/>
                    <a:lstStyle/>
                    <a:p>
                      <a:pPr>
                        <a:spcBef>
                          <a:spcPts val="0"/>
                        </a:spcBef>
                        <a:spcAft>
                          <a:spcPts val="0"/>
                        </a:spcAft>
                      </a:pPr>
                      <a:r>
                        <a:rPr lang="en-US" sz="700">
                          <a:effectLst/>
                        </a:rPr>
                        <a:t>SI Unit</a:t>
                      </a:r>
                    </a:p>
                  </a:txBody>
                  <a:tcPr marL="33609" marR="17505"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Joule (J)</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Joule (J)</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r>
              <a:tr h="347113">
                <a:tc>
                  <a:txBody>
                    <a:bodyPr/>
                    <a:lstStyle/>
                    <a:p>
                      <a:pPr>
                        <a:spcBef>
                          <a:spcPts val="0"/>
                        </a:spcBef>
                        <a:spcAft>
                          <a:spcPts val="0"/>
                        </a:spcAft>
                      </a:pPr>
                      <a:r>
                        <a:rPr lang="en-US" sz="700">
                          <a:effectLst/>
                        </a:rPr>
                        <a:t>Determining factors</a:t>
                      </a:r>
                    </a:p>
                  </a:txBody>
                  <a:tcPr marL="33609" marR="17505"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a:effectLst/>
                        </a:rPr>
                        <a:t>Speed/velocity and mass</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en-US" sz="700" dirty="0">
                          <a:effectLst/>
                        </a:rPr>
                        <a:t>Height or distance and mass</a:t>
                      </a:r>
                    </a:p>
                  </a:txBody>
                  <a:tcPr marL="35010" marR="35010" marT="24507" marB="24507">
                    <a:lnL>
                      <a:noFill/>
                    </a:lnL>
                    <a:lnR>
                      <a:noFill/>
                    </a:lnR>
                    <a:lnT w="19050" cap="flat" cmpd="sng" algn="ctr">
                      <a:solidFill>
                        <a:srgbClr val="EDEDED"/>
                      </a:solidFill>
                      <a:prstDash val="solid"/>
                      <a:round/>
                      <a:headEnd type="none" w="med" len="med"/>
                      <a:tailEnd type="none" w="med" len="med"/>
                    </a:lnT>
                    <a:lnB w="19050" cap="flat" cmpd="sng" algn="ctr">
                      <a:solidFill>
                        <a:srgbClr val="EDEDE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536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Force:  #6, 7,8</a:t>
            </a:r>
            <a:endParaRPr lang="en-US" dirty="0"/>
          </a:p>
        </p:txBody>
      </p:sp>
      <p:pic>
        <p:nvPicPr>
          <p:cNvPr id="4" name="_trBkOpjxpM"/>
          <p:cNvPicPr>
            <a:picLocks noGrp="1" noRot="1" noChangeAspect="1"/>
          </p:cNvPicPr>
          <p:nvPr>
            <p:ph idx="1"/>
            <a:videoFile r:link="rId1"/>
          </p:nvPr>
        </p:nvPicPr>
        <p:blipFill>
          <a:blip r:embed="rId3"/>
          <a:stretch>
            <a:fillRect/>
          </a:stretch>
        </p:blipFill>
        <p:spPr>
          <a:xfrm>
            <a:off x="1735015" y="1874517"/>
            <a:ext cx="8815754" cy="3509840"/>
          </a:xfrm>
          <a:prstGeom prst="rect">
            <a:avLst/>
          </a:prstGeom>
        </p:spPr>
      </p:pic>
    </p:spTree>
    <p:extLst>
      <p:ext uri="{BB962C8B-B14F-4D97-AF65-F5344CB8AC3E}">
        <p14:creationId xmlns:p14="http://schemas.microsoft.com/office/powerpoint/2010/main" val="628511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gravitation forces #9, 10</a:t>
            </a:r>
            <a:endParaRPr lang="en-US" dirty="0"/>
          </a:p>
        </p:txBody>
      </p:sp>
      <p:pic>
        <p:nvPicPr>
          <p:cNvPr id="4" name="xICEt51A-Ac"/>
          <p:cNvPicPr>
            <a:picLocks noGrp="1" noRot="1" noChangeAspect="1"/>
          </p:cNvPicPr>
          <p:nvPr>
            <p:ph idx="1"/>
            <a:videoFile r:link="rId1"/>
          </p:nvPr>
        </p:nvPicPr>
        <p:blipFill>
          <a:blip r:embed="rId3"/>
          <a:stretch>
            <a:fillRect/>
          </a:stretch>
        </p:blipFill>
        <p:spPr>
          <a:xfrm>
            <a:off x="4054475" y="2797175"/>
            <a:ext cx="4572000" cy="2571750"/>
          </a:xfrm>
          <a:prstGeom prst="rect">
            <a:avLst/>
          </a:prstGeom>
        </p:spPr>
      </p:pic>
    </p:spTree>
    <p:extLst>
      <p:ext uri="{BB962C8B-B14F-4D97-AF65-F5344CB8AC3E}">
        <p14:creationId xmlns:p14="http://schemas.microsoft.com/office/powerpoint/2010/main" val="381996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light:  #11, 12</a:t>
            </a:r>
            <a:endParaRPr lang="en-US" dirty="0"/>
          </a:p>
        </p:txBody>
      </p:sp>
      <p:sp>
        <p:nvSpPr>
          <p:cNvPr id="3" name="Content Placeholder 2"/>
          <p:cNvSpPr>
            <a:spLocks noGrp="1"/>
          </p:cNvSpPr>
          <p:nvPr>
            <p:ph idx="1"/>
          </p:nvPr>
        </p:nvSpPr>
        <p:spPr/>
        <p:txBody>
          <a:bodyPr/>
          <a:lstStyle/>
          <a:p>
            <a:r>
              <a:rPr lang="en-US" dirty="0">
                <a:hlinkClick r:id="rId3"/>
              </a:rPr>
              <a:t>http://</a:t>
            </a:r>
            <a:r>
              <a:rPr lang="en-US" dirty="0" smtClean="0">
                <a:hlinkClick r:id="rId3"/>
              </a:rPr>
              <a:t>studyjams.scholastic.com/studyjams/jams/science/energy-light-sound/light-absorb-reflect-refract.htm</a:t>
            </a:r>
            <a:endParaRPr lang="en-US" dirty="0" smtClean="0"/>
          </a:p>
          <a:p>
            <a:endParaRPr lang="en-US" dirty="0"/>
          </a:p>
        </p:txBody>
      </p:sp>
      <p:pic>
        <p:nvPicPr>
          <p:cNvPr id="4" name="JGqsi_LDUn0"/>
          <p:cNvPicPr>
            <a:picLocks noRot="1" noChangeAspect="1"/>
          </p:cNvPicPr>
          <p:nvPr>
            <a:videoFile r:link="rId1"/>
          </p:nvPr>
        </p:nvPicPr>
        <p:blipFill>
          <a:blip r:embed="rId4"/>
          <a:stretch>
            <a:fillRect/>
          </a:stretch>
        </p:blipFill>
        <p:spPr>
          <a:xfrm>
            <a:off x="3364523" y="3549895"/>
            <a:ext cx="4572000" cy="2571750"/>
          </a:xfrm>
          <a:prstGeom prst="rect">
            <a:avLst/>
          </a:prstGeom>
        </p:spPr>
      </p:pic>
    </p:spTree>
    <p:extLst>
      <p:ext uri="{BB962C8B-B14F-4D97-AF65-F5344CB8AC3E}">
        <p14:creationId xmlns:p14="http://schemas.microsoft.com/office/powerpoint/2010/main" val="167441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Density:  #13 &amp; 14</a:t>
            </a:r>
            <a:endParaRPr lang="en-US" dirty="0"/>
          </a:p>
        </p:txBody>
      </p:sp>
      <p:sp>
        <p:nvSpPr>
          <p:cNvPr id="3" name="Content Placeholder 2"/>
          <p:cNvSpPr>
            <a:spLocks noGrp="1"/>
          </p:cNvSpPr>
          <p:nvPr>
            <p:ph idx="1"/>
          </p:nvPr>
        </p:nvSpPr>
        <p:spPr/>
        <p:txBody>
          <a:bodyPr/>
          <a:lstStyle/>
          <a:p>
            <a:r>
              <a:rPr lang="en-US" dirty="0"/>
              <a:t>Density is a property of matter that is unique to each substance. It is a measure of the mass of the substance in a standard unit of </a:t>
            </a:r>
            <a:r>
              <a:rPr lang="en-US" dirty="0" smtClean="0"/>
              <a:t>volume</a:t>
            </a:r>
          </a:p>
          <a:p>
            <a:r>
              <a:rPr lang="en-US" dirty="0"/>
              <a:t>Density = Mass ÷ Volume</a:t>
            </a:r>
          </a:p>
        </p:txBody>
      </p:sp>
    </p:spTree>
    <p:extLst>
      <p:ext uri="{BB962C8B-B14F-4D97-AF65-F5344CB8AC3E}">
        <p14:creationId xmlns:p14="http://schemas.microsoft.com/office/powerpoint/2010/main" val="25714370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114</TotalTime>
  <Words>791</Words>
  <Application>Microsoft Office PowerPoint</Application>
  <PresentationFormat>Widescreen</PresentationFormat>
  <Paragraphs>63</Paragraphs>
  <Slides>11</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Gill Sans MT</vt:lpstr>
      <vt:lpstr>Impact</vt:lpstr>
      <vt:lpstr>Ubuntu</vt:lpstr>
      <vt:lpstr>Badge</vt:lpstr>
      <vt:lpstr>Winter breakdown</vt:lpstr>
      <vt:lpstr>Blueprint </vt:lpstr>
      <vt:lpstr>Acceleration:  #1,2 , 3, &amp;4  </vt:lpstr>
      <vt:lpstr>Potential energy: #4</vt:lpstr>
      <vt:lpstr>Kinetic and Potential energy # 5</vt:lpstr>
      <vt:lpstr>Net Force:  #6, 7,8</vt:lpstr>
      <vt:lpstr>Factors affecting gravitation forces #9, 10</vt:lpstr>
      <vt:lpstr>Visible light:  #11, 12</vt:lpstr>
      <vt:lpstr>Density:  #13 &amp; 14</vt:lpstr>
      <vt:lpstr>Gravitational Potential energy  #15, 16, 17</vt:lpstr>
      <vt:lpstr>Waves:  #23, 24,25, 27, </vt:lpstr>
    </vt:vector>
  </TitlesOfParts>
  <Company>SSM Health Care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breakdown</dc:title>
  <dc:creator>010-0795</dc:creator>
  <cp:lastModifiedBy>010-0795  </cp:lastModifiedBy>
  <cp:revision>9</cp:revision>
  <dcterms:created xsi:type="dcterms:W3CDTF">2016-01-02T12:07:55Z</dcterms:created>
  <dcterms:modified xsi:type="dcterms:W3CDTF">2016-01-05T07:27:11Z</dcterms:modified>
</cp:coreProperties>
</file>