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65" r:id="rId5"/>
    <p:sldId id="258" r:id="rId6"/>
    <p:sldId id="266" r:id="rId7"/>
    <p:sldId id="259" r:id="rId8"/>
    <p:sldId id="260" r:id="rId9"/>
    <p:sldId id="267" r:id="rId10"/>
    <p:sldId id="261" r:id="rId11"/>
    <p:sldId id="262" r:id="rId12"/>
    <p:sldId id="268" r:id="rId13"/>
    <p:sldId id="263" r:id="rId14"/>
    <p:sldId id="264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5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0FEF-8A3A-47EE-80C8-F0B9022F0C3E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417D-C1ED-4C89-9673-D00D4A099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0FEF-8A3A-47EE-80C8-F0B9022F0C3E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417D-C1ED-4C89-9673-D00D4A099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0FEF-8A3A-47EE-80C8-F0B9022F0C3E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417D-C1ED-4C89-9673-D00D4A099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0FEF-8A3A-47EE-80C8-F0B9022F0C3E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417D-C1ED-4C89-9673-D00D4A099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0FEF-8A3A-47EE-80C8-F0B9022F0C3E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417D-C1ED-4C89-9673-D00D4A099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0FEF-8A3A-47EE-80C8-F0B9022F0C3E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417D-C1ED-4C89-9673-D00D4A099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0FEF-8A3A-47EE-80C8-F0B9022F0C3E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417D-C1ED-4C89-9673-D00D4A099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0FEF-8A3A-47EE-80C8-F0B9022F0C3E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417D-C1ED-4C89-9673-D00D4A099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0FEF-8A3A-47EE-80C8-F0B9022F0C3E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417D-C1ED-4C89-9673-D00D4A099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0FEF-8A3A-47EE-80C8-F0B9022F0C3E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417D-C1ED-4C89-9673-D00D4A099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0FEF-8A3A-47EE-80C8-F0B9022F0C3E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417D-C1ED-4C89-9673-D00D4A099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10FEF-8A3A-47EE-80C8-F0B9022F0C3E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5417D-C1ED-4C89-9673-D00D4A099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990600"/>
            <a:ext cx="6781800" cy="20574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What is Science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5562600"/>
            <a:ext cx="3276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Lindsey/Stephens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Interpreting the Evidence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676400"/>
            <a:ext cx="8027262" cy="35394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Inference:  </a:t>
            </a:r>
          </a:p>
          <a:p>
            <a:r>
              <a:rPr lang="en-US" sz="2800" b="1" dirty="0" smtClean="0"/>
              <a:t>Is a logical interpretation based on prior knowledge </a:t>
            </a:r>
          </a:p>
          <a:p>
            <a:r>
              <a:rPr lang="en-US" sz="2800" b="1" dirty="0" smtClean="0"/>
              <a:t>and experience.</a:t>
            </a:r>
          </a:p>
          <a:p>
            <a:pPr algn="ctr"/>
            <a:r>
              <a:rPr lang="en-US" sz="2800" b="1" dirty="0" smtClean="0"/>
              <a:t>EXAMPLE:</a:t>
            </a:r>
          </a:p>
          <a:p>
            <a:r>
              <a:rPr lang="en-US" sz="2800" b="1" dirty="0" smtClean="0"/>
              <a:t>Researchers might sample water from a Reservoir in </a:t>
            </a:r>
          </a:p>
          <a:p>
            <a:r>
              <a:rPr lang="en-US" sz="2800" b="1" dirty="0" smtClean="0"/>
              <a:t>different areas.</a:t>
            </a:r>
          </a:p>
          <a:p>
            <a:r>
              <a:rPr lang="en-US" sz="2800" b="1" dirty="0" smtClean="0"/>
              <a:t>If they all test clean they will infer that all the water</a:t>
            </a:r>
          </a:p>
          <a:p>
            <a:r>
              <a:rPr lang="en-US" sz="2800" b="1" dirty="0" smtClean="0"/>
              <a:t>in the reservoir is safe to drink.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Explaining the Evidence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91082" y="1752600"/>
            <a:ext cx="8111901" cy="35394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Hypothesis:  </a:t>
            </a:r>
          </a:p>
          <a:p>
            <a:r>
              <a:rPr lang="en-US" sz="2800" b="1" dirty="0" smtClean="0"/>
              <a:t>A possible explanation for a set of observations or an</a:t>
            </a:r>
          </a:p>
          <a:p>
            <a:r>
              <a:rPr lang="en-US" sz="2800" b="1" dirty="0" smtClean="0"/>
              <a:t>answer to a scientific question.</a:t>
            </a:r>
          </a:p>
          <a:p>
            <a:pPr algn="ctr"/>
            <a:r>
              <a:rPr lang="en-US" sz="2800" b="1" dirty="0" smtClean="0"/>
              <a:t>EXAMPLE:</a:t>
            </a:r>
          </a:p>
          <a:p>
            <a:r>
              <a:rPr lang="en-US" sz="2800" b="1" dirty="0" smtClean="0"/>
              <a:t>Infectious disease spreads through the water source</a:t>
            </a:r>
          </a:p>
          <a:p>
            <a:r>
              <a:rPr lang="en-US" sz="2800" b="1" dirty="0" smtClean="0"/>
              <a:t>of a community. </a:t>
            </a:r>
          </a:p>
          <a:p>
            <a:r>
              <a:rPr lang="en-US" sz="2800" b="1" dirty="0" smtClean="0"/>
              <a:t>Scientists would run experiments to support or reject</a:t>
            </a:r>
          </a:p>
          <a:p>
            <a:r>
              <a:rPr lang="en-US" sz="2800" b="1" dirty="0" smtClean="0"/>
              <a:t>the hypothesis.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acclaimclipart.com/free_clipart_images/chemist_or_scientist_at_work_with_lab_coat_and_beaker_0521-1003-2615-0222_SM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457200"/>
            <a:ext cx="4267200" cy="60384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Scientific View of the World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12985" y="1752600"/>
            <a:ext cx="7868115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Everyday events are thought of in a Scientific way</a:t>
            </a:r>
          </a:p>
          <a:p>
            <a:pPr algn="ctr"/>
            <a:r>
              <a:rPr lang="en-US" sz="2800" b="1" dirty="0" smtClean="0"/>
              <a:t>without even realizing it.</a:t>
            </a:r>
          </a:p>
          <a:p>
            <a:pPr algn="ctr"/>
            <a:r>
              <a:rPr lang="en-US" sz="2800" b="1" dirty="0" smtClean="0"/>
              <a:t>EXAMPLE:</a:t>
            </a:r>
          </a:p>
          <a:p>
            <a:pPr algn="ctr"/>
            <a:r>
              <a:rPr lang="en-US" sz="2800" b="1" dirty="0" smtClean="0"/>
              <a:t>Car won’t start, its out of gas or the battery is dead.</a:t>
            </a:r>
          </a:p>
          <a:p>
            <a:pPr algn="ctr"/>
            <a:r>
              <a:rPr lang="en-US" sz="2800" b="1" dirty="0" smtClean="0"/>
              <a:t>This is a hypothesis.</a:t>
            </a:r>
            <a:endParaRPr lang="en-US" sz="2800" b="1" dirty="0"/>
          </a:p>
        </p:txBody>
      </p:sp>
      <p:pic>
        <p:nvPicPr>
          <p:cNvPr id="2050" name="Picture 2" descr="http://calemonaid.org/wp-content/uploads/2011/12/man-pushing-c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4114800"/>
            <a:ext cx="3581400" cy="25338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Science and Human Values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84183" y="1752600"/>
            <a:ext cx="7525715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Public health and the environment raises many</a:t>
            </a:r>
          </a:p>
          <a:p>
            <a:pPr algn="ctr"/>
            <a:r>
              <a:rPr lang="en-US" sz="2800" b="1" dirty="0" smtClean="0"/>
              <a:t>questions on human values.</a:t>
            </a:r>
          </a:p>
          <a:p>
            <a:pPr algn="ctr"/>
            <a:r>
              <a:rPr lang="en-US" sz="2800" b="1" dirty="0" smtClean="0"/>
              <a:t>EXAMPLE:</a:t>
            </a:r>
          </a:p>
          <a:p>
            <a:pPr algn="ctr"/>
            <a:r>
              <a:rPr lang="en-US" sz="2800" b="1" dirty="0" smtClean="0"/>
              <a:t>The use of fossil fuels verses hydroelectric dams.</a:t>
            </a:r>
          </a:p>
          <a:p>
            <a:pPr algn="ctr"/>
            <a:r>
              <a:rPr lang="en-US" sz="2800" b="1" dirty="0" smtClean="0"/>
              <a:t>How should chemical wastes be disposed of?</a:t>
            </a:r>
            <a:endParaRPr lang="en-US" sz="2800" b="1" dirty="0"/>
          </a:p>
        </p:txBody>
      </p:sp>
      <p:pic>
        <p:nvPicPr>
          <p:cNvPr id="1026" name="Picture 2" descr="http://us.cdn1.123rf.com/168nwm/krisdog/krisdog1304/krisdog130400084/19367399-illustration-of-a-hydroelectric-dam-generating-power-and-electrici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267200"/>
            <a:ext cx="2209800" cy="2209800"/>
          </a:xfrm>
          <a:prstGeom prst="rect">
            <a:avLst/>
          </a:prstGeom>
          <a:noFill/>
        </p:spPr>
      </p:pic>
      <p:pic>
        <p:nvPicPr>
          <p:cNvPr id="1028" name="Picture 4" descr="http://sydney.edu.au/science/uniserve_science/school/curric/k_6/transportenerg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4184888"/>
            <a:ext cx="2057400" cy="2282588"/>
          </a:xfrm>
          <a:prstGeom prst="rect">
            <a:avLst/>
          </a:prstGeom>
          <a:noFill/>
        </p:spPr>
      </p:pic>
      <p:pic>
        <p:nvPicPr>
          <p:cNvPr id="1030" name="Picture 6" descr="http://www.clker.com/cliparts/e/d/5/f/12178623101707055991durand_Toxic_Dump_v2.svg.h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4191000"/>
            <a:ext cx="1828800" cy="23942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Assessment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22147" y="1676400"/>
            <a:ext cx="4497385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1.  What does Science study?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2514600"/>
            <a:ext cx="5487721" cy="18158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514350" indent="-514350" algn="ctr">
              <a:buAutoNum type="arabicPeriod" startAt="2"/>
            </a:pPr>
            <a:r>
              <a:rPr lang="en-US" sz="2800" b="1" dirty="0" smtClean="0"/>
              <a:t>What is the difference between </a:t>
            </a:r>
          </a:p>
          <a:p>
            <a:pPr marL="514350" indent="-514350" algn="ctr"/>
            <a:r>
              <a:rPr lang="en-US" sz="2800" b="1" dirty="0" smtClean="0"/>
              <a:t>Qualitative and Quantitative</a:t>
            </a:r>
          </a:p>
          <a:p>
            <a:pPr marL="514350" indent="-514350" algn="ctr"/>
            <a:r>
              <a:rPr lang="en-US" sz="2800" b="1" dirty="0" smtClean="0"/>
              <a:t>observations?</a:t>
            </a:r>
          </a:p>
          <a:p>
            <a:pPr marL="514350" indent="-514350" algn="ctr"/>
            <a:r>
              <a:rPr lang="en-US" sz="2800" b="1" dirty="0" smtClean="0"/>
              <a:t>Give an example of each.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933110" y="4648200"/>
            <a:ext cx="5280356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514350" indent="-514350" algn="ctr"/>
            <a:r>
              <a:rPr lang="en-US" sz="2800" b="1" dirty="0" smtClean="0"/>
              <a:t>3.  What is an hypothesis?</a:t>
            </a:r>
          </a:p>
          <a:p>
            <a:pPr marL="514350" indent="-514350" algn="ctr"/>
            <a:r>
              <a:rPr lang="en-US" sz="2800" b="1" dirty="0" smtClean="0"/>
              <a:t>Give an example of </a:t>
            </a:r>
            <a:r>
              <a:rPr lang="en-US" sz="2800" b="1" smtClean="0"/>
              <a:t>an hypothesis.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Indicate if you agree or disagree with the statements listed on the Do Now.  You can use an “A” for agree and a “D”  for disagree</a:t>
            </a:r>
            <a:r>
              <a:rPr lang="en-US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70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What is Science?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3874" y="2501205"/>
            <a:ext cx="8279126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To investigate and understand nature.  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To explain events in nature.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To use those explanations to make useful predictions.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69674" y="4648200"/>
            <a:ext cx="6829114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5400" b="1" dirty="0" smtClean="0"/>
              <a:t>That is what Science is!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s://encrypted-tbn0.gstatic.com/images?q=tbn:ANd9GcR8rQptDl2xrDqFHzTHSHuJFNmhWSJurL-rWohNGJr6kVQTJGp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33375"/>
            <a:ext cx="7021282" cy="6143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What Science is and is not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752600"/>
            <a:ext cx="732271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 smtClean="0"/>
              <a:t>First:  Science deals only with the natural world.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2667000"/>
            <a:ext cx="7654596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 smtClean="0"/>
              <a:t>Second:  Scientists collect an organize information</a:t>
            </a:r>
          </a:p>
          <a:p>
            <a:r>
              <a:rPr lang="en-US" sz="2800" b="1" dirty="0" smtClean="0"/>
              <a:t>in a careful orderly way, looking for patterns and</a:t>
            </a:r>
          </a:p>
          <a:p>
            <a:r>
              <a:rPr lang="en-US" sz="2800" b="1" dirty="0" smtClean="0"/>
              <a:t>connections between events.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4343400"/>
            <a:ext cx="7608108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 smtClean="0"/>
              <a:t>Third:  Scientist propose explanations that can be</a:t>
            </a:r>
          </a:p>
          <a:p>
            <a:r>
              <a:rPr lang="en-US" sz="2800" b="1" dirty="0" smtClean="0"/>
              <a:t>tested by examining evidence.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educationworld.com/a_tech/webquest_orig/images/wq_sens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51397"/>
            <a:ext cx="8001000" cy="62256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Evidence Based on Observations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1676400"/>
            <a:ext cx="6326027" cy="31085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 smtClean="0"/>
              <a:t>Involves using one or more of the senses:</a:t>
            </a:r>
          </a:p>
          <a:p>
            <a:pPr algn="ctr">
              <a:buFont typeface="Arial" pitchFamily="34" charset="0"/>
              <a:buChar char="•"/>
            </a:pPr>
            <a:r>
              <a:rPr lang="en-US" sz="2800" b="1" dirty="0" smtClean="0"/>
              <a:t>Sight</a:t>
            </a:r>
          </a:p>
          <a:p>
            <a:pPr algn="ctr">
              <a:buFont typeface="Arial" pitchFamily="34" charset="0"/>
              <a:buChar char="•"/>
            </a:pPr>
            <a:r>
              <a:rPr lang="en-US" sz="2800" b="1" dirty="0" smtClean="0"/>
              <a:t>Hearing</a:t>
            </a:r>
          </a:p>
          <a:p>
            <a:pPr algn="ctr">
              <a:buFont typeface="Arial" pitchFamily="34" charset="0"/>
              <a:buChar char="•"/>
            </a:pPr>
            <a:r>
              <a:rPr lang="en-US" sz="2800" b="1" dirty="0" smtClean="0"/>
              <a:t>Touch</a:t>
            </a:r>
          </a:p>
          <a:p>
            <a:pPr algn="ctr">
              <a:buFont typeface="Arial" pitchFamily="34" charset="0"/>
              <a:buChar char="•"/>
            </a:pPr>
            <a:r>
              <a:rPr lang="en-US" sz="2800" b="1" dirty="0" smtClean="0"/>
              <a:t>Smell</a:t>
            </a:r>
          </a:p>
          <a:p>
            <a:pPr algn="ctr">
              <a:buFont typeface="Arial" pitchFamily="34" charset="0"/>
              <a:buChar char="•"/>
            </a:pPr>
            <a:r>
              <a:rPr lang="en-US" sz="2800" b="1" dirty="0" smtClean="0"/>
              <a:t>And sometimes taste</a:t>
            </a:r>
          </a:p>
          <a:p>
            <a:r>
              <a:rPr lang="en-US" sz="2800" b="1" dirty="0" smtClean="0"/>
              <a:t>To gather information.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029200"/>
            <a:ext cx="820263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b="1" dirty="0" smtClean="0"/>
              <a:t>The information gathered is called EVIDENCE or DATA.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Two Types of Observations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09800" y="1676400"/>
            <a:ext cx="4468403" cy="18158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Quantitative Observations:</a:t>
            </a:r>
          </a:p>
          <a:p>
            <a:pPr algn="ctr"/>
            <a:r>
              <a:rPr lang="en-US" sz="2800" b="1" dirty="0" smtClean="0"/>
              <a:t>Involves numbers.</a:t>
            </a:r>
          </a:p>
          <a:p>
            <a:pPr algn="ctr"/>
            <a:r>
              <a:rPr lang="en-US" sz="2800" b="1" dirty="0" smtClean="0"/>
              <a:t>FOR EXAMPLE:</a:t>
            </a:r>
          </a:p>
          <a:p>
            <a:pPr algn="ctr"/>
            <a:r>
              <a:rPr lang="en-US" sz="2800" b="1" dirty="0" smtClean="0"/>
              <a:t>Counting or measurements.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9315" y="4114800"/>
            <a:ext cx="8914685" cy="18158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Qualitative Observations:</a:t>
            </a:r>
          </a:p>
          <a:p>
            <a:pPr algn="ctr"/>
            <a:r>
              <a:rPr lang="en-US" sz="2800" b="1" dirty="0" smtClean="0"/>
              <a:t>Characteristics that cannot be easily measured or counted.</a:t>
            </a:r>
          </a:p>
          <a:p>
            <a:pPr algn="ctr"/>
            <a:r>
              <a:rPr lang="en-US" sz="2800" b="1" dirty="0" smtClean="0"/>
              <a:t>FOR EXAMPLE:</a:t>
            </a:r>
          </a:p>
          <a:p>
            <a:pPr algn="ctr"/>
            <a:r>
              <a:rPr lang="en-US" sz="2800" b="1" dirty="0" smtClean="0"/>
              <a:t>Color or texture.</a:t>
            </a:r>
            <a:endParaRPr lang="en-US" sz="2800" b="1" dirty="0"/>
          </a:p>
        </p:txBody>
      </p:sp>
      <p:pic>
        <p:nvPicPr>
          <p:cNvPr id="5122" name="Picture 2" descr="http://sr.photos2.fotosearch.com/bthumb/UNC/UNC265/u175720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1" y="1828800"/>
            <a:ext cx="1904999" cy="1905000"/>
          </a:xfrm>
          <a:prstGeom prst="rect">
            <a:avLst/>
          </a:prstGeom>
          <a:noFill/>
        </p:spPr>
      </p:pic>
      <p:pic>
        <p:nvPicPr>
          <p:cNvPr id="5124" name="Picture 4" descr="http://www.clipartpal.com/_thumbs/pd/education/ruler_copper_color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503621">
            <a:off x="6765302" y="2271725"/>
            <a:ext cx="2209800" cy="10263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science.phillipmartin.info/science_labwork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" y="685800"/>
            <a:ext cx="8778240" cy="548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396</Words>
  <Application>Microsoft Office PowerPoint</Application>
  <PresentationFormat>On-screen Show (4:3)</PresentationFormat>
  <Paragraphs>72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What is Science</vt:lpstr>
      <vt:lpstr>Do Now </vt:lpstr>
      <vt:lpstr>What is Science?</vt:lpstr>
      <vt:lpstr>PowerPoint Presentation</vt:lpstr>
      <vt:lpstr>What Science is and is not.</vt:lpstr>
      <vt:lpstr>PowerPoint Presentation</vt:lpstr>
      <vt:lpstr>Evidence Based on Observations</vt:lpstr>
      <vt:lpstr>Two Types of Observations</vt:lpstr>
      <vt:lpstr>PowerPoint Presentation</vt:lpstr>
      <vt:lpstr>Interpreting the Evidence</vt:lpstr>
      <vt:lpstr>Explaining the Evidence</vt:lpstr>
      <vt:lpstr>PowerPoint Presentation</vt:lpstr>
      <vt:lpstr>Scientific View of the World</vt:lpstr>
      <vt:lpstr>Science and Human Values</vt:lpstr>
      <vt:lpstr>Assessment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Science</dc:title>
  <dc:creator>Mathew</dc:creator>
  <cp:lastModifiedBy>Carla Jefferson</cp:lastModifiedBy>
  <cp:revision>9</cp:revision>
  <dcterms:created xsi:type="dcterms:W3CDTF">2013-07-01T16:51:16Z</dcterms:created>
  <dcterms:modified xsi:type="dcterms:W3CDTF">2016-08-08T21:58:54Z</dcterms:modified>
</cp:coreProperties>
</file>