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62" r:id="rId4"/>
    <p:sldId id="263" r:id="rId5"/>
    <p:sldId id="264" r:id="rId6"/>
    <p:sldId id="258" r:id="rId7"/>
    <p:sldId id="265" r:id="rId8"/>
    <p:sldId id="266" r:id="rId9"/>
    <p:sldId id="267" r:id="rId10"/>
    <p:sldId id="26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CC8F51-FC15-4501-80E4-E2DC673AE5E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2425C17-3912-408F-8B93-78BCE1FC220F}">
      <dgm:prSet/>
      <dgm:spPr/>
      <dgm:t>
        <a:bodyPr/>
        <a:lstStyle/>
        <a:p>
          <a:pPr rtl="0"/>
          <a:r>
            <a:rPr lang="en-US" b="1" i="1" smtClean="0"/>
            <a:t>Positive</a:t>
          </a:r>
          <a:r>
            <a:rPr lang="en-US" smtClean="0"/>
            <a:t> Hydrogen bonds from one water molecule are attracted to the </a:t>
          </a:r>
          <a:r>
            <a:rPr lang="en-US" b="1" i="1" smtClean="0"/>
            <a:t>negative</a:t>
          </a:r>
          <a:r>
            <a:rPr lang="en-US" smtClean="0"/>
            <a:t> Oxygen atoms in another water molecule</a:t>
          </a:r>
          <a:endParaRPr lang="en-US"/>
        </a:p>
      </dgm:t>
    </dgm:pt>
    <dgm:pt modelId="{3F0890E4-9330-4538-B42E-4706CB35F602}" type="parTrans" cxnId="{C6D13B65-5DBD-4029-A3B8-D1DF0313F5E0}">
      <dgm:prSet/>
      <dgm:spPr/>
      <dgm:t>
        <a:bodyPr/>
        <a:lstStyle/>
        <a:p>
          <a:endParaRPr lang="en-US"/>
        </a:p>
      </dgm:t>
    </dgm:pt>
    <dgm:pt modelId="{62BB06C9-FB6B-4943-87CC-29E432F97A11}" type="sibTrans" cxnId="{C6D13B65-5DBD-4029-A3B8-D1DF0313F5E0}">
      <dgm:prSet/>
      <dgm:spPr/>
      <dgm:t>
        <a:bodyPr/>
        <a:lstStyle/>
        <a:p>
          <a:endParaRPr lang="en-US"/>
        </a:p>
      </dgm:t>
    </dgm:pt>
    <dgm:pt modelId="{A2999B90-FBD7-4DBC-B033-2B8DFF3EA7A8}">
      <dgm:prSet/>
      <dgm:spPr/>
      <dgm:t>
        <a:bodyPr/>
        <a:lstStyle/>
        <a:p>
          <a:pPr rtl="0"/>
          <a:r>
            <a:rPr lang="en-US" b="1" smtClean="0"/>
            <a:t>Surface Tension </a:t>
          </a:r>
          <a:r>
            <a:rPr lang="en-US" smtClean="0"/>
            <a:t>– a force that pulls molecules together on a liquid surface</a:t>
          </a:r>
          <a:endParaRPr lang="en-US"/>
        </a:p>
      </dgm:t>
    </dgm:pt>
    <dgm:pt modelId="{06AE9350-8E8E-4777-85BC-009DB10522AD}" type="parTrans" cxnId="{CDF7D46A-DADD-41BB-ADCB-8581BDC5DACE}">
      <dgm:prSet/>
      <dgm:spPr/>
      <dgm:t>
        <a:bodyPr/>
        <a:lstStyle/>
        <a:p>
          <a:endParaRPr lang="en-US"/>
        </a:p>
      </dgm:t>
    </dgm:pt>
    <dgm:pt modelId="{3D1FA0DB-F69D-402A-9575-189252124A91}" type="sibTrans" cxnId="{CDF7D46A-DADD-41BB-ADCB-8581BDC5DACE}">
      <dgm:prSet/>
      <dgm:spPr/>
      <dgm:t>
        <a:bodyPr/>
        <a:lstStyle/>
        <a:p>
          <a:endParaRPr lang="en-US"/>
        </a:p>
      </dgm:t>
    </dgm:pt>
    <dgm:pt modelId="{891438F0-8BC8-4459-8137-2C4CE131C95E}" type="pres">
      <dgm:prSet presAssocID="{F6CC8F51-FC15-4501-80E4-E2DC673AE5E2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6D6740-33B5-4556-9CF2-B91C8ADEA110}" type="pres">
      <dgm:prSet presAssocID="{F6CC8F51-FC15-4501-80E4-E2DC673AE5E2}" presName="arrow" presStyleLbl="bgShp" presStyleIdx="0" presStyleCnt="1"/>
      <dgm:spPr/>
    </dgm:pt>
    <dgm:pt modelId="{CBC77A54-83DB-4A9B-ADDA-A7ABA1BB2862}" type="pres">
      <dgm:prSet presAssocID="{F6CC8F51-FC15-4501-80E4-E2DC673AE5E2}" presName="linearProcess" presStyleCnt="0"/>
      <dgm:spPr/>
    </dgm:pt>
    <dgm:pt modelId="{61C185B7-AB13-4065-A41C-680D00C5F465}" type="pres">
      <dgm:prSet presAssocID="{62425C17-3912-408F-8B93-78BCE1FC220F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9928F9-D563-4FA0-948F-73B8712BFA4A}" type="pres">
      <dgm:prSet presAssocID="{62BB06C9-FB6B-4943-87CC-29E432F97A11}" presName="sibTrans" presStyleCnt="0"/>
      <dgm:spPr/>
    </dgm:pt>
    <dgm:pt modelId="{38CAC457-1787-4FBE-B82E-E1D699EC6046}" type="pres">
      <dgm:prSet presAssocID="{A2999B90-FBD7-4DBC-B033-2B8DFF3EA7A8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D13B65-5DBD-4029-A3B8-D1DF0313F5E0}" srcId="{F6CC8F51-FC15-4501-80E4-E2DC673AE5E2}" destId="{62425C17-3912-408F-8B93-78BCE1FC220F}" srcOrd="0" destOrd="0" parTransId="{3F0890E4-9330-4538-B42E-4706CB35F602}" sibTransId="{62BB06C9-FB6B-4943-87CC-29E432F97A11}"/>
    <dgm:cxn modelId="{CDF7D46A-DADD-41BB-ADCB-8581BDC5DACE}" srcId="{F6CC8F51-FC15-4501-80E4-E2DC673AE5E2}" destId="{A2999B90-FBD7-4DBC-B033-2B8DFF3EA7A8}" srcOrd="1" destOrd="0" parTransId="{06AE9350-8E8E-4777-85BC-009DB10522AD}" sibTransId="{3D1FA0DB-F69D-402A-9575-189252124A91}"/>
    <dgm:cxn modelId="{287E22A9-4F22-4417-A69A-D8A0C42F2FAC}" type="presOf" srcId="{A2999B90-FBD7-4DBC-B033-2B8DFF3EA7A8}" destId="{38CAC457-1787-4FBE-B82E-E1D699EC6046}" srcOrd="0" destOrd="0" presId="urn:microsoft.com/office/officeart/2005/8/layout/hProcess9"/>
    <dgm:cxn modelId="{700FE79B-4B71-434B-B194-24B36B52F110}" type="presOf" srcId="{62425C17-3912-408F-8B93-78BCE1FC220F}" destId="{61C185B7-AB13-4065-A41C-680D00C5F465}" srcOrd="0" destOrd="0" presId="urn:microsoft.com/office/officeart/2005/8/layout/hProcess9"/>
    <dgm:cxn modelId="{6EFCCEFF-5519-41EB-B2EE-6F554C2E56C6}" type="presOf" srcId="{F6CC8F51-FC15-4501-80E4-E2DC673AE5E2}" destId="{891438F0-8BC8-4459-8137-2C4CE131C95E}" srcOrd="0" destOrd="0" presId="urn:microsoft.com/office/officeart/2005/8/layout/hProcess9"/>
    <dgm:cxn modelId="{6B7B8E60-ACC1-4C85-A9AA-DB96C3B2F4C9}" type="presParOf" srcId="{891438F0-8BC8-4459-8137-2C4CE131C95E}" destId="{D86D6740-33B5-4556-9CF2-B91C8ADEA110}" srcOrd="0" destOrd="0" presId="urn:microsoft.com/office/officeart/2005/8/layout/hProcess9"/>
    <dgm:cxn modelId="{1A8DCCC3-95DD-4D70-80BA-97FFC3C36C6B}" type="presParOf" srcId="{891438F0-8BC8-4459-8137-2C4CE131C95E}" destId="{CBC77A54-83DB-4A9B-ADDA-A7ABA1BB2862}" srcOrd="1" destOrd="0" presId="urn:microsoft.com/office/officeart/2005/8/layout/hProcess9"/>
    <dgm:cxn modelId="{FB3025CB-FF0C-43E2-B063-490B2F22EF9A}" type="presParOf" srcId="{CBC77A54-83DB-4A9B-ADDA-A7ABA1BB2862}" destId="{61C185B7-AB13-4065-A41C-680D00C5F465}" srcOrd="0" destOrd="0" presId="urn:microsoft.com/office/officeart/2005/8/layout/hProcess9"/>
    <dgm:cxn modelId="{E9F391FF-51BE-4A24-A4CC-E885EC6B8572}" type="presParOf" srcId="{CBC77A54-83DB-4A9B-ADDA-A7ABA1BB2862}" destId="{FB9928F9-D563-4FA0-948F-73B8712BFA4A}" srcOrd="1" destOrd="0" presId="urn:microsoft.com/office/officeart/2005/8/layout/hProcess9"/>
    <dgm:cxn modelId="{354D1A69-14E0-41F8-9F6C-E95720BADB1E}" type="presParOf" srcId="{CBC77A54-83DB-4A9B-ADDA-A7ABA1BB2862}" destId="{38CAC457-1787-4FBE-B82E-E1D699EC6046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C94018-DE74-4744-8ADE-1BE5A74F738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7568E60-C90B-433E-BE76-4DE0419DB994}">
      <dgm:prSet/>
      <dgm:spPr/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Polar compounds dissolve in polar solvents</a:t>
          </a:r>
          <a:endParaRPr lang="en-US" dirty="0">
            <a:solidFill>
              <a:schemeClr val="bg1"/>
            </a:solidFill>
          </a:endParaRPr>
        </a:p>
      </dgm:t>
    </dgm:pt>
    <dgm:pt modelId="{1D72D7F8-F99C-43E6-92EB-8653437BC66A}" type="parTrans" cxnId="{374FF75F-C61D-44AC-8432-D3CE214683A0}">
      <dgm:prSet/>
      <dgm:spPr/>
      <dgm:t>
        <a:bodyPr/>
        <a:lstStyle/>
        <a:p>
          <a:endParaRPr lang="en-US"/>
        </a:p>
      </dgm:t>
    </dgm:pt>
    <dgm:pt modelId="{C50DC74A-C532-436E-A4EC-A8B637B9C27D}" type="sibTrans" cxnId="{374FF75F-C61D-44AC-8432-D3CE214683A0}">
      <dgm:prSet/>
      <dgm:spPr/>
      <dgm:t>
        <a:bodyPr/>
        <a:lstStyle/>
        <a:p>
          <a:endParaRPr lang="en-US"/>
        </a:p>
      </dgm:t>
    </dgm:pt>
    <dgm:pt modelId="{BD403C90-56DE-447D-8D9E-5BB4BA00842A}">
      <dgm:prSet/>
      <dgm:spPr/>
      <dgm:t>
        <a:bodyPr/>
        <a:lstStyle/>
        <a:p>
          <a:pPr rtl="0"/>
          <a:r>
            <a:rPr lang="en-US" dirty="0" smtClean="0"/>
            <a:t>Ex: food coloring dissolves and spreads out in water</a:t>
          </a:r>
          <a:endParaRPr lang="en-US" dirty="0"/>
        </a:p>
      </dgm:t>
    </dgm:pt>
    <dgm:pt modelId="{F84DE732-F136-48C6-B7F1-E31B9AADC4E3}" type="parTrans" cxnId="{5662C733-C7AC-4F21-97EC-E49E4FE567CB}">
      <dgm:prSet/>
      <dgm:spPr/>
      <dgm:t>
        <a:bodyPr/>
        <a:lstStyle/>
        <a:p>
          <a:endParaRPr lang="en-US"/>
        </a:p>
      </dgm:t>
    </dgm:pt>
    <dgm:pt modelId="{0D3D1B85-7B9D-4653-9B66-305FE6A8406F}" type="sibTrans" cxnId="{5662C733-C7AC-4F21-97EC-E49E4FE567CB}">
      <dgm:prSet/>
      <dgm:spPr/>
      <dgm:t>
        <a:bodyPr/>
        <a:lstStyle/>
        <a:p>
          <a:endParaRPr lang="en-US"/>
        </a:p>
      </dgm:t>
    </dgm:pt>
    <dgm:pt modelId="{B1FDCFA4-005B-44E3-89E3-6605C70FC36D}">
      <dgm:prSet/>
      <dgm:spPr/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Non-Polar compounds dissolve in non polar solvents</a:t>
          </a:r>
          <a:endParaRPr lang="en-US" dirty="0">
            <a:solidFill>
              <a:schemeClr val="bg1"/>
            </a:solidFill>
          </a:endParaRPr>
        </a:p>
      </dgm:t>
    </dgm:pt>
    <dgm:pt modelId="{CA9A3452-F7BD-4223-99B8-E4B64CEA8C2B}" type="parTrans" cxnId="{C0C07077-DDCA-4401-84AB-1E04D6AE9939}">
      <dgm:prSet/>
      <dgm:spPr/>
      <dgm:t>
        <a:bodyPr/>
        <a:lstStyle/>
        <a:p>
          <a:endParaRPr lang="en-US"/>
        </a:p>
      </dgm:t>
    </dgm:pt>
    <dgm:pt modelId="{E232D076-1083-4A2E-ABC1-110B9CEC73BE}" type="sibTrans" cxnId="{C0C07077-DDCA-4401-84AB-1E04D6AE9939}">
      <dgm:prSet/>
      <dgm:spPr/>
      <dgm:t>
        <a:bodyPr/>
        <a:lstStyle/>
        <a:p>
          <a:endParaRPr lang="en-US"/>
        </a:p>
      </dgm:t>
    </dgm:pt>
    <dgm:pt modelId="{30E89521-7FE4-4ABE-A8A2-EB91A06A9062}">
      <dgm:prSet/>
      <dgm:spPr/>
      <dgm:t>
        <a:bodyPr/>
        <a:lstStyle/>
        <a:p>
          <a:pPr rtl="0"/>
          <a:r>
            <a:rPr lang="en-US" dirty="0" smtClean="0"/>
            <a:t>Ex: When added to mineral oil, food coloring forms drops and does not dissolve/mix in with the mineral oil</a:t>
          </a:r>
          <a:endParaRPr lang="en-US" dirty="0"/>
        </a:p>
      </dgm:t>
    </dgm:pt>
    <dgm:pt modelId="{688E11AC-A90C-411A-9DB4-AEE9A58EEC74}" type="parTrans" cxnId="{0E7D546B-A53B-44E3-B799-C9A7507E4CAA}">
      <dgm:prSet/>
      <dgm:spPr/>
      <dgm:t>
        <a:bodyPr/>
        <a:lstStyle/>
        <a:p>
          <a:endParaRPr lang="en-US"/>
        </a:p>
      </dgm:t>
    </dgm:pt>
    <dgm:pt modelId="{7EA8FB1F-2360-4C57-BC91-8CFBE2A56D1C}" type="sibTrans" cxnId="{0E7D546B-A53B-44E3-B799-C9A7507E4CAA}">
      <dgm:prSet/>
      <dgm:spPr/>
      <dgm:t>
        <a:bodyPr/>
        <a:lstStyle/>
        <a:p>
          <a:endParaRPr lang="en-US"/>
        </a:p>
      </dgm:t>
    </dgm:pt>
    <dgm:pt modelId="{980D21C0-A2E8-4BAB-B5ED-0E7417AB4780}">
      <dgm:prSet/>
      <dgm:spPr/>
      <dgm:t>
        <a:bodyPr/>
        <a:lstStyle/>
        <a:p>
          <a:pPr rtl="0"/>
          <a:r>
            <a:rPr lang="en-US" dirty="0" smtClean="0"/>
            <a:t>Ex: Wax is </a:t>
          </a:r>
          <a:r>
            <a:rPr lang="en-US" dirty="0" err="1" smtClean="0"/>
            <a:t>nonpolar</a:t>
          </a:r>
          <a:r>
            <a:rPr lang="en-US" dirty="0" smtClean="0"/>
            <a:t> and is used in lava lamps </a:t>
          </a:r>
          <a:endParaRPr lang="en-US" dirty="0"/>
        </a:p>
      </dgm:t>
    </dgm:pt>
    <dgm:pt modelId="{58FE891A-91C7-4ED1-9F4B-3B9E1D9E7A52}" type="parTrans" cxnId="{7E6A6676-D692-4075-A1C3-BBC1D6640D2D}">
      <dgm:prSet/>
      <dgm:spPr/>
      <dgm:t>
        <a:bodyPr/>
        <a:lstStyle/>
        <a:p>
          <a:endParaRPr lang="en-US"/>
        </a:p>
      </dgm:t>
    </dgm:pt>
    <dgm:pt modelId="{ECEF6E64-49B2-4403-A8C2-F650BC654C1E}" type="sibTrans" cxnId="{7E6A6676-D692-4075-A1C3-BBC1D6640D2D}">
      <dgm:prSet/>
      <dgm:spPr/>
      <dgm:t>
        <a:bodyPr/>
        <a:lstStyle/>
        <a:p>
          <a:endParaRPr lang="en-US"/>
        </a:p>
      </dgm:t>
    </dgm:pt>
    <dgm:pt modelId="{DE46BB53-46BF-488B-B329-336CA027069B}" type="pres">
      <dgm:prSet presAssocID="{CEC94018-DE74-4744-8ADE-1BE5A74F738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8522B2-B4FF-4C39-B290-874F83E3DEC7}" type="pres">
      <dgm:prSet presAssocID="{57568E60-C90B-433E-BE76-4DE0419DB994}" presName="linNode" presStyleCnt="0"/>
      <dgm:spPr/>
    </dgm:pt>
    <dgm:pt modelId="{9B5CDFCB-7979-4378-9963-77E7458B058E}" type="pres">
      <dgm:prSet presAssocID="{57568E60-C90B-433E-BE76-4DE0419DB994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A8BA8C-7819-4274-9B7D-29D24D1D355B}" type="pres">
      <dgm:prSet presAssocID="{57568E60-C90B-433E-BE76-4DE0419DB994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72485C-E5C3-419E-A50D-316E8A135A10}" type="pres">
      <dgm:prSet presAssocID="{C50DC74A-C532-436E-A4EC-A8B637B9C27D}" presName="sp" presStyleCnt="0"/>
      <dgm:spPr/>
    </dgm:pt>
    <dgm:pt modelId="{B1787254-CB76-4B0E-A8A0-6FC0E9EBA186}" type="pres">
      <dgm:prSet presAssocID="{B1FDCFA4-005B-44E3-89E3-6605C70FC36D}" presName="linNode" presStyleCnt="0"/>
      <dgm:spPr/>
    </dgm:pt>
    <dgm:pt modelId="{408B9B22-E522-4A6D-A7C6-3D2941D81AB0}" type="pres">
      <dgm:prSet presAssocID="{B1FDCFA4-005B-44E3-89E3-6605C70FC36D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ED39F9-3E74-4E92-A70B-2E3F892F12B2}" type="pres">
      <dgm:prSet presAssocID="{B1FDCFA4-005B-44E3-89E3-6605C70FC36D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62C733-C7AC-4F21-97EC-E49E4FE567CB}" srcId="{57568E60-C90B-433E-BE76-4DE0419DB994}" destId="{BD403C90-56DE-447D-8D9E-5BB4BA00842A}" srcOrd="0" destOrd="0" parTransId="{F84DE732-F136-48C6-B7F1-E31B9AADC4E3}" sibTransId="{0D3D1B85-7B9D-4653-9B66-305FE6A8406F}"/>
    <dgm:cxn modelId="{E14EC14A-F114-445D-A9A9-D18CDADBDD10}" type="presOf" srcId="{BD403C90-56DE-447D-8D9E-5BB4BA00842A}" destId="{46A8BA8C-7819-4274-9B7D-29D24D1D355B}" srcOrd="0" destOrd="0" presId="urn:microsoft.com/office/officeart/2005/8/layout/vList5"/>
    <dgm:cxn modelId="{0CE67091-8AE4-4FC8-9216-66C5E3FFC6DD}" type="presOf" srcId="{CEC94018-DE74-4744-8ADE-1BE5A74F7387}" destId="{DE46BB53-46BF-488B-B329-336CA027069B}" srcOrd="0" destOrd="0" presId="urn:microsoft.com/office/officeart/2005/8/layout/vList5"/>
    <dgm:cxn modelId="{7E6A6676-D692-4075-A1C3-BBC1D6640D2D}" srcId="{B1FDCFA4-005B-44E3-89E3-6605C70FC36D}" destId="{980D21C0-A2E8-4BAB-B5ED-0E7417AB4780}" srcOrd="1" destOrd="0" parTransId="{58FE891A-91C7-4ED1-9F4B-3B9E1D9E7A52}" sibTransId="{ECEF6E64-49B2-4403-A8C2-F650BC654C1E}"/>
    <dgm:cxn modelId="{164AB68C-8801-421E-81F0-36693C0C0AFB}" type="presOf" srcId="{980D21C0-A2E8-4BAB-B5ED-0E7417AB4780}" destId="{9AED39F9-3E74-4E92-A70B-2E3F892F12B2}" srcOrd="0" destOrd="1" presId="urn:microsoft.com/office/officeart/2005/8/layout/vList5"/>
    <dgm:cxn modelId="{0E7D546B-A53B-44E3-B799-C9A7507E4CAA}" srcId="{B1FDCFA4-005B-44E3-89E3-6605C70FC36D}" destId="{30E89521-7FE4-4ABE-A8A2-EB91A06A9062}" srcOrd="0" destOrd="0" parTransId="{688E11AC-A90C-411A-9DB4-AEE9A58EEC74}" sibTransId="{7EA8FB1F-2360-4C57-BC91-8CFBE2A56D1C}"/>
    <dgm:cxn modelId="{B20DB95F-E91F-4A1F-8112-2C66FBDBA9FF}" type="presOf" srcId="{30E89521-7FE4-4ABE-A8A2-EB91A06A9062}" destId="{9AED39F9-3E74-4E92-A70B-2E3F892F12B2}" srcOrd="0" destOrd="0" presId="urn:microsoft.com/office/officeart/2005/8/layout/vList5"/>
    <dgm:cxn modelId="{C0C07077-DDCA-4401-84AB-1E04D6AE9939}" srcId="{CEC94018-DE74-4744-8ADE-1BE5A74F7387}" destId="{B1FDCFA4-005B-44E3-89E3-6605C70FC36D}" srcOrd="1" destOrd="0" parTransId="{CA9A3452-F7BD-4223-99B8-E4B64CEA8C2B}" sibTransId="{E232D076-1083-4A2E-ABC1-110B9CEC73BE}"/>
    <dgm:cxn modelId="{63ACFCA9-5D55-46B7-B921-90FAD7A4D473}" type="presOf" srcId="{B1FDCFA4-005B-44E3-89E3-6605C70FC36D}" destId="{408B9B22-E522-4A6D-A7C6-3D2941D81AB0}" srcOrd="0" destOrd="0" presId="urn:microsoft.com/office/officeart/2005/8/layout/vList5"/>
    <dgm:cxn modelId="{374FF75F-C61D-44AC-8432-D3CE214683A0}" srcId="{CEC94018-DE74-4744-8ADE-1BE5A74F7387}" destId="{57568E60-C90B-433E-BE76-4DE0419DB994}" srcOrd="0" destOrd="0" parTransId="{1D72D7F8-F99C-43E6-92EB-8653437BC66A}" sibTransId="{C50DC74A-C532-436E-A4EC-A8B637B9C27D}"/>
    <dgm:cxn modelId="{D757BC9C-B3F2-454D-B666-79D94921D6CD}" type="presOf" srcId="{57568E60-C90B-433E-BE76-4DE0419DB994}" destId="{9B5CDFCB-7979-4378-9963-77E7458B058E}" srcOrd="0" destOrd="0" presId="urn:microsoft.com/office/officeart/2005/8/layout/vList5"/>
    <dgm:cxn modelId="{8F220CE5-4D8C-432E-B8D1-675327430925}" type="presParOf" srcId="{DE46BB53-46BF-488B-B329-336CA027069B}" destId="{F58522B2-B4FF-4C39-B290-874F83E3DEC7}" srcOrd="0" destOrd="0" presId="urn:microsoft.com/office/officeart/2005/8/layout/vList5"/>
    <dgm:cxn modelId="{90F3990D-545B-48ED-A536-A998734BEF67}" type="presParOf" srcId="{F58522B2-B4FF-4C39-B290-874F83E3DEC7}" destId="{9B5CDFCB-7979-4378-9963-77E7458B058E}" srcOrd="0" destOrd="0" presId="urn:microsoft.com/office/officeart/2005/8/layout/vList5"/>
    <dgm:cxn modelId="{90694F1F-DCE8-4D35-A3EB-6EF5644A0AF2}" type="presParOf" srcId="{F58522B2-B4FF-4C39-B290-874F83E3DEC7}" destId="{46A8BA8C-7819-4274-9B7D-29D24D1D355B}" srcOrd="1" destOrd="0" presId="urn:microsoft.com/office/officeart/2005/8/layout/vList5"/>
    <dgm:cxn modelId="{94224DA5-C529-42A5-ADFB-A507C4B9CA47}" type="presParOf" srcId="{DE46BB53-46BF-488B-B329-336CA027069B}" destId="{FC72485C-E5C3-419E-A50D-316E8A135A10}" srcOrd="1" destOrd="0" presId="urn:microsoft.com/office/officeart/2005/8/layout/vList5"/>
    <dgm:cxn modelId="{ECAAB175-D43C-4D9C-A1AB-4235CC87BD54}" type="presParOf" srcId="{DE46BB53-46BF-488B-B329-336CA027069B}" destId="{B1787254-CB76-4B0E-A8A0-6FC0E9EBA186}" srcOrd="2" destOrd="0" presId="urn:microsoft.com/office/officeart/2005/8/layout/vList5"/>
    <dgm:cxn modelId="{267B3F06-8FD0-4C1D-948E-518658E2BF08}" type="presParOf" srcId="{B1787254-CB76-4B0E-A8A0-6FC0E9EBA186}" destId="{408B9B22-E522-4A6D-A7C6-3D2941D81AB0}" srcOrd="0" destOrd="0" presId="urn:microsoft.com/office/officeart/2005/8/layout/vList5"/>
    <dgm:cxn modelId="{AF8A1F80-AB50-4275-95A0-8D2A9FCAB348}" type="presParOf" srcId="{B1787254-CB76-4B0E-A8A0-6FC0E9EBA186}" destId="{9AED39F9-3E74-4E92-A70B-2E3F892F12B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23F888-5D29-455E-B0D9-6FCA5DE75192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4F71F01-30A2-4B9F-9119-17CD4149FBEF}">
      <dgm:prSet/>
      <dgm:spPr/>
      <dgm:t>
        <a:bodyPr/>
        <a:lstStyle/>
        <a:p>
          <a:pPr rtl="0"/>
          <a:r>
            <a:rPr lang="en-US" smtClean="0"/>
            <a:t>Describes how much of each solute there is compared to the total solution</a:t>
          </a:r>
          <a:endParaRPr lang="en-US"/>
        </a:p>
      </dgm:t>
    </dgm:pt>
    <dgm:pt modelId="{F6624775-7DAB-4353-B96C-E416EEF70C50}" type="parTrans" cxnId="{79930E52-A1E8-4191-BDA2-27FEB90954F0}">
      <dgm:prSet/>
      <dgm:spPr/>
      <dgm:t>
        <a:bodyPr/>
        <a:lstStyle/>
        <a:p>
          <a:endParaRPr lang="en-US"/>
        </a:p>
      </dgm:t>
    </dgm:pt>
    <dgm:pt modelId="{F9037255-7F4E-412C-B3C0-F297E40C4570}" type="sibTrans" cxnId="{79930E52-A1E8-4191-BDA2-27FEB90954F0}">
      <dgm:prSet/>
      <dgm:spPr/>
      <dgm:t>
        <a:bodyPr/>
        <a:lstStyle/>
        <a:p>
          <a:endParaRPr lang="en-US"/>
        </a:p>
      </dgm:t>
    </dgm:pt>
    <dgm:pt modelId="{F88C1E48-E0B8-46E5-8B1F-A3198E756D04}">
      <dgm:prSet/>
      <dgm:spPr/>
      <dgm:t>
        <a:bodyPr/>
        <a:lstStyle/>
        <a:p>
          <a:pPr rtl="0"/>
          <a:r>
            <a:rPr lang="en-US" b="1" smtClean="0"/>
            <a:t>Higher concentration = more solute</a:t>
          </a:r>
          <a:endParaRPr lang="en-US"/>
        </a:p>
      </dgm:t>
    </dgm:pt>
    <dgm:pt modelId="{55EA1112-B523-475D-89EB-DB9F5F1EB174}" type="parTrans" cxnId="{BAFD1584-8F75-46B2-ABCA-961C3973060B}">
      <dgm:prSet/>
      <dgm:spPr/>
      <dgm:t>
        <a:bodyPr/>
        <a:lstStyle/>
        <a:p>
          <a:endParaRPr lang="en-US"/>
        </a:p>
      </dgm:t>
    </dgm:pt>
    <dgm:pt modelId="{847D53BC-7658-475D-8417-9311FE7F833F}" type="sibTrans" cxnId="{BAFD1584-8F75-46B2-ABCA-961C3973060B}">
      <dgm:prSet/>
      <dgm:spPr/>
      <dgm:t>
        <a:bodyPr/>
        <a:lstStyle/>
        <a:p>
          <a:endParaRPr lang="en-US"/>
        </a:p>
      </dgm:t>
    </dgm:pt>
    <dgm:pt modelId="{E75BF274-73A5-4523-9743-9A20247C1513}">
      <dgm:prSet/>
      <dgm:spPr/>
      <dgm:t>
        <a:bodyPr/>
        <a:lstStyle/>
        <a:p>
          <a:pPr rtl="0"/>
          <a:r>
            <a:rPr lang="en-US" b="1" smtClean="0"/>
            <a:t>Lower concentration = less solute</a:t>
          </a:r>
          <a:endParaRPr lang="en-US"/>
        </a:p>
      </dgm:t>
    </dgm:pt>
    <dgm:pt modelId="{995E3E28-94CE-4D67-9A56-84C7188C5F49}" type="parTrans" cxnId="{32FD47F7-4A7C-4705-B36E-F9665577C9AF}">
      <dgm:prSet/>
      <dgm:spPr/>
      <dgm:t>
        <a:bodyPr/>
        <a:lstStyle/>
        <a:p>
          <a:endParaRPr lang="en-US"/>
        </a:p>
      </dgm:t>
    </dgm:pt>
    <dgm:pt modelId="{D76E97BF-BF69-4333-AEFD-8A348FF1C03D}" type="sibTrans" cxnId="{32FD47F7-4A7C-4705-B36E-F9665577C9AF}">
      <dgm:prSet/>
      <dgm:spPr/>
      <dgm:t>
        <a:bodyPr/>
        <a:lstStyle/>
        <a:p>
          <a:endParaRPr lang="en-US"/>
        </a:p>
      </dgm:t>
    </dgm:pt>
    <dgm:pt modelId="{BB3889A5-579E-4043-8BE2-AB5880C2C5E1}">
      <dgm:prSet/>
      <dgm:spPr/>
      <dgm:t>
        <a:bodyPr/>
        <a:lstStyle/>
        <a:p>
          <a:pPr rtl="0"/>
          <a:r>
            <a:rPr lang="en-US" b="1" smtClean="0"/>
            <a:t>Dilute Solution </a:t>
          </a:r>
          <a:r>
            <a:rPr lang="en-US" smtClean="0"/>
            <a:t>– very little solute present </a:t>
          </a:r>
          <a:endParaRPr lang="en-US"/>
        </a:p>
      </dgm:t>
    </dgm:pt>
    <dgm:pt modelId="{76C069DA-214E-4DA6-AB3B-036D6F446822}" type="parTrans" cxnId="{4220F7C1-EA8D-495F-92A5-85261B008C9F}">
      <dgm:prSet/>
      <dgm:spPr/>
      <dgm:t>
        <a:bodyPr/>
        <a:lstStyle/>
        <a:p>
          <a:endParaRPr lang="en-US"/>
        </a:p>
      </dgm:t>
    </dgm:pt>
    <dgm:pt modelId="{2A406DD1-0E79-499D-A31B-4143E931C4A8}" type="sibTrans" cxnId="{4220F7C1-EA8D-495F-92A5-85261B008C9F}">
      <dgm:prSet/>
      <dgm:spPr/>
      <dgm:t>
        <a:bodyPr/>
        <a:lstStyle/>
        <a:p>
          <a:endParaRPr lang="en-US"/>
        </a:p>
      </dgm:t>
    </dgm:pt>
    <dgm:pt modelId="{9682C3F5-4754-44B4-A1EF-E69638CCDFB2}">
      <dgm:prSet/>
      <dgm:spPr/>
      <dgm:t>
        <a:bodyPr/>
        <a:lstStyle/>
        <a:p>
          <a:pPr rtl="0"/>
          <a:r>
            <a:rPr lang="en-US" smtClean="0"/>
            <a:t>Low concentration</a:t>
          </a:r>
          <a:endParaRPr lang="en-US"/>
        </a:p>
      </dgm:t>
    </dgm:pt>
    <dgm:pt modelId="{B6E12064-DF0B-4121-9069-24FF7EEBB0BF}" type="parTrans" cxnId="{85B0B2AB-564C-44FB-9ECC-B3CB3EE32D92}">
      <dgm:prSet/>
      <dgm:spPr/>
      <dgm:t>
        <a:bodyPr/>
        <a:lstStyle/>
        <a:p>
          <a:endParaRPr lang="en-US"/>
        </a:p>
      </dgm:t>
    </dgm:pt>
    <dgm:pt modelId="{8A9BADD0-5F55-4610-A0AB-0E667198CB49}" type="sibTrans" cxnId="{85B0B2AB-564C-44FB-9ECC-B3CB3EE32D92}">
      <dgm:prSet/>
      <dgm:spPr/>
      <dgm:t>
        <a:bodyPr/>
        <a:lstStyle/>
        <a:p>
          <a:endParaRPr lang="en-US"/>
        </a:p>
      </dgm:t>
    </dgm:pt>
    <dgm:pt modelId="{3BD01512-6E4B-4C70-8EBB-633B3D08CA03}">
      <dgm:prSet/>
      <dgm:spPr/>
      <dgm:t>
        <a:bodyPr/>
        <a:lstStyle/>
        <a:p>
          <a:pPr rtl="0"/>
          <a:r>
            <a:rPr lang="en-US" b="1" smtClean="0"/>
            <a:t>Concentrated solution </a:t>
          </a:r>
          <a:r>
            <a:rPr lang="en-US" smtClean="0"/>
            <a:t>– a solution with a lot of solute compared to solvent</a:t>
          </a:r>
          <a:endParaRPr lang="en-US"/>
        </a:p>
      </dgm:t>
    </dgm:pt>
    <dgm:pt modelId="{D56EAE9D-25CC-41DC-B544-C0569FEAF754}" type="parTrans" cxnId="{72B888D6-AF73-40C6-927C-B499537DDF8E}">
      <dgm:prSet/>
      <dgm:spPr/>
      <dgm:t>
        <a:bodyPr/>
        <a:lstStyle/>
        <a:p>
          <a:endParaRPr lang="en-US"/>
        </a:p>
      </dgm:t>
    </dgm:pt>
    <dgm:pt modelId="{9FD5D920-0DBC-4E3A-84E7-844C02A01309}" type="sibTrans" cxnId="{72B888D6-AF73-40C6-927C-B499537DDF8E}">
      <dgm:prSet/>
      <dgm:spPr/>
      <dgm:t>
        <a:bodyPr/>
        <a:lstStyle/>
        <a:p>
          <a:endParaRPr lang="en-US"/>
        </a:p>
      </dgm:t>
    </dgm:pt>
    <dgm:pt modelId="{7872C1E0-0D24-490D-80EE-EA22D3F7E826}">
      <dgm:prSet/>
      <dgm:spPr/>
      <dgm:t>
        <a:bodyPr/>
        <a:lstStyle/>
        <a:p>
          <a:pPr rtl="0"/>
          <a:r>
            <a:rPr lang="en-US" smtClean="0"/>
            <a:t>High concentration</a:t>
          </a:r>
          <a:endParaRPr lang="en-US"/>
        </a:p>
      </dgm:t>
    </dgm:pt>
    <dgm:pt modelId="{CDB8E4EC-3183-490D-AF56-210216015D31}" type="parTrans" cxnId="{6367B1AF-C126-489C-86C8-86938E42A1CD}">
      <dgm:prSet/>
      <dgm:spPr/>
      <dgm:t>
        <a:bodyPr/>
        <a:lstStyle/>
        <a:p>
          <a:endParaRPr lang="en-US"/>
        </a:p>
      </dgm:t>
    </dgm:pt>
    <dgm:pt modelId="{7F688734-DE55-4063-A8A8-FA72CE1C5E34}" type="sibTrans" cxnId="{6367B1AF-C126-489C-86C8-86938E42A1CD}">
      <dgm:prSet/>
      <dgm:spPr/>
      <dgm:t>
        <a:bodyPr/>
        <a:lstStyle/>
        <a:p>
          <a:endParaRPr lang="en-US"/>
        </a:p>
      </dgm:t>
    </dgm:pt>
    <dgm:pt modelId="{0B5BC38A-6A33-45EF-807B-8F4EFC08F413}" type="pres">
      <dgm:prSet presAssocID="{6E23F888-5D29-455E-B0D9-6FCA5DE75192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9066CE6-5204-4266-BF68-535479219F91}" type="pres">
      <dgm:prSet presAssocID="{A4F71F01-30A2-4B9F-9119-17CD4149FBEF}" presName="horFlow" presStyleCnt="0"/>
      <dgm:spPr/>
    </dgm:pt>
    <dgm:pt modelId="{D39E5CD5-39C2-48D7-922E-1C13FE248731}" type="pres">
      <dgm:prSet presAssocID="{A4F71F01-30A2-4B9F-9119-17CD4149FBEF}" presName="bigChev" presStyleLbl="node1" presStyleIdx="0" presStyleCnt="3"/>
      <dgm:spPr/>
      <dgm:t>
        <a:bodyPr/>
        <a:lstStyle/>
        <a:p>
          <a:endParaRPr lang="en-US"/>
        </a:p>
      </dgm:t>
    </dgm:pt>
    <dgm:pt modelId="{6F8D6F6D-3801-4C93-B2F1-CC18D3FFBF3B}" type="pres">
      <dgm:prSet presAssocID="{55EA1112-B523-475D-89EB-DB9F5F1EB174}" presName="parTrans" presStyleCnt="0"/>
      <dgm:spPr/>
    </dgm:pt>
    <dgm:pt modelId="{B6975645-A1DE-4495-83F1-85513711B077}" type="pres">
      <dgm:prSet presAssocID="{F88C1E48-E0B8-46E5-8B1F-A3198E756D04}" presName="node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62AE4D-0EE9-4F63-8FE0-A0CF710585AA}" type="pres">
      <dgm:prSet presAssocID="{847D53BC-7658-475D-8417-9311FE7F833F}" presName="sibTrans" presStyleCnt="0"/>
      <dgm:spPr/>
    </dgm:pt>
    <dgm:pt modelId="{8E3F1F68-2291-4124-A9A9-71F9AE176631}" type="pres">
      <dgm:prSet presAssocID="{E75BF274-73A5-4523-9743-9A20247C1513}" presName="node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ED0B6A-69AC-4530-AD56-31DE0F37DF8E}" type="pres">
      <dgm:prSet presAssocID="{A4F71F01-30A2-4B9F-9119-17CD4149FBEF}" presName="vSp" presStyleCnt="0"/>
      <dgm:spPr/>
    </dgm:pt>
    <dgm:pt modelId="{92D0F623-E927-40D0-8C37-CD1842427687}" type="pres">
      <dgm:prSet presAssocID="{BB3889A5-579E-4043-8BE2-AB5880C2C5E1}" presName="horFlow" presStyleCnt="0"/>
      <dgm:spPr/>
    </dgm:pt>
    <dgm:pt modelId="{8E9F1688-6928-4DBB-8305-0E263E6C089E}" type="pres">
      <dgm:prSet presAssocID="{BB3889A5-579E-4043-8BE2-AB5880C2C5E1}" presName="bigChev" presStyleLbl="node1" presStyleIdx="1" presStyleCnt="3"/>
      <dgm:spPr/>
      <dgm:t>
        <a:bodyPr/>
        <a:lstStyle/>
        <a:p>
          <a:endParaRPr lang="en-US"/>
        </a:p>
      </dgm:t>
    </dgm:pt>
    <dgm:pt modelId="{C4EC93B0-6ABB-475D-8D09-6BDBB0DC5247}" type="pres">
      <dgm:prSet presAssocID="{B6E12064-DF0B-4121-9069-24FF7EEBB0BF}" presName="parTrans" presStyleCnt="0"/>
      <dgm:spPr/>
    </dgm:pt>
    <dgm:pt modelId="{D0A412F5-5D6A-4E11-9293-C68309C19456}" type="pres">
      <dgm:prSet presAssocID="{9682C3F5-4754-44B4-A1EF-E69638CCDFB2}" presName="node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58F444-3A52-4049-A3DF-7CB296C5776D}" type="pres">
      <dgm:prSet presAssocID="{BB3889A5-579E-4043-8BE2-AB5880C2C5E1}" presName="vSp" presStyleCnt="0"/>
      <dgm:spPr/>
    </dgm:pt>
    <dgm:pt modelId="{B474EC96-27CF-454E-913D-E4AED2F42FB5}" type="pres">
      <dgm:prSet presAssocID="{3BD01512-6E4B-4C70-8EBB-633B3D08CA03}" presName="horFlow" presStyleCnt="0"/>
      <dgm:spPr/>
    </dgm:pt>
    <dgm:pt modelId="{D814481A-3B27-42AE-AA49-0AB26875B4AA}" type="pres">
      <dgm:prSet presAssocID="{3BD01512-6E4B-4C70-8EBB-633B3D08CA03}" presName="bigChev" presStyleLbl="node1" presStyleIdx="2" presStyleCnt="3"/>
      <dgm:spPr/>
      <dgm:t>
        <a:bodyPr/>
        <a:lstStyle/>
        <a:p>
          <a:endParaRPr lang="en-US"/>
        </a:p>
      </dgm:t>
    </dgm:pt>
    <dgm:pt modelId="{74D7FCFC-B32E-4AE1-8C74-5E8FCDB8E7BC}" type="pres">
      <dgm:prSet presAssocID="{CDB8E4EC-3183-490D-AF56-210216015D31}" presName="parTrans" presStyleCnt="0"/>
      <dgm:spPr/>
    </dgm:pt>
    <dgm:pt modelId="{E4448B7A-20C2-474B-B165-D55627E5B02E}" type="pres">
      <dgm:prSet presAssocID="{7872C1E0-0D24-490D-80EE-EA22D3F7E826}" presName="node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67B1AF-C126-489C-86C8-86938E42A1CD}" srcId="{3BD01512-6E4B-4C70-8EBB-633B3D08CA03}" destId="{7872C1E0-0D24-490D-80EE-EA22D3F7E826}" srcOrd="0" destOrd="0" parTransId="{CDB8E4EC-3183-490D-AF56-210216015D31}" sibTransId="{7F688734-DE55-4063-A8A8-FA72CE1C5E34}"/>
    <dgm:cxn modelId="{BAFD1584-8F75-46B2-ABCA-961C3973060B}" srcId="{A4F71F01-30A2-4B9F-9119-17CD4149FBEF}" destId="{F88C1E48-E0B8-46E5-8B1F-A3198E756D04}" srcOrd="0" destOrd="0" parTransId="{55EA1112-B523-475D-89EB-DB9F5F1EB174}" sibTransId="{847D53BC-7658-475D-8417-9311FE7F833F}"/>
    <dgm:cxn modelId="{3C9223B6-3C17-4D71-BDC6-4917CE1045B6}" type="presOf" srcId="{3BD01512-6E4B-4C70-8EBB-633B3D08CA03}" destId="{D814481A-3B27-42AE-AA49-0AB26875B4AA}" srcOrd="0" destOrd="0" presId="urn:microsoft.com/office/officeart/2005/8/layout/lProcess3"/>
    <dgm:cxn modelId="{17D11D3F-B6C8-469B-B7E5-25036725A0C4}" type="presOf" srcId="{BB3889A5-579E-4043-8BE2-AB5880C2C5E1}" destId="{8E9F1688-6928-4DBB-8305-0E263E6C089E}" srcOrd="0" destOrd="0" presId="urn:microsoft.com/office/officeart/2005/8/layout/lProcess3"/>
    <dgm:cxn modelId="{0674C727-6C02-4A7A-A7D6-14CD746C7CAE}" type="presOf" srcId="{7872C1E0-0D24-490D-80EE-EA22D3F7E826}" destId="{E4448B7A-20C2-474B-B165-D55627E5B02E}" srcOrd="0" destOrd="0" presId="urn:microsoft.com/office/officeart/2005/8/layout/lProcess3"/>
    <dgm:cxn modelId="{85B0B2AB-564C-44FB-9ECC-B3CB3EE32D92}" srcId="{BB3889A5-579E-4043-8BE2-AB5880C2C5E1}" destId="{9682C3F5-4754-44B4-A1EF-E69638CCDFB2}" srcOrd="0" destOrd="0" parTransId="{B6E12064-DF0B-4121-9069-24FF7EEBB0BF}" sibTransId="{8A9BADD0-5F55-4610-A0AB-0E667198CB49}"/>
    <dgm:cxn modelId="{79930E52-A1E8-4191-BDA2-27FEB90954F0}" srcId="{6E23F888-5D29-455E-B0D9-6FCA5DE75192}" destId="{A4F71F01-30A2-4B9F-9119-17CD4149FBEF}" srcOrd="0" destOrd="0" parTransId="{F6624775-7DAB-4353-B96C-E416EEF70C50}" sibTransId="{F9037255-7F4E-412C-B3C0-F297E40C4570}"/>
    <dgm:cxn modelId="{3325A0D6-CAE9-4327-9DF9-9D2F4818C1DC}" type="presOf" srcId="{F88C1E48-E0B8-46E5-8B1F-A3198E756D04}" destId="{B6975645-A1DE-4495-83F1-85513711B077}" srcOrd="0" destOrd="0" presId="urn:microsoft.com/office/officeart/2005/8/layout/lProcess3"/>
    <dgm:cxn modelId="{B21DD958-BF1B-418D-A247-5414C1A486FF}" type="presOf" srcId="{E75BF274-73A5-4523-9743-9A20247C1513}" destId="{8E3F1F68-2291-4124-A9A9-71F9AE176631}" srcOrd="0" destOrd="0" presId="urn:microsoft.com/office/officeart/2005/8/layout/lProcess3"/>
    <dgm:cxn modelId="{72B888D6-AF73-40C6-927C-B499537DDF8E}" srcId="{6E23F888-5D29-455E-B0D9-6FCA5DE75192}" destId="{3BD01512-6E4B-4C70-8EBB-633B3D08CA03}" srcOrd="2" destOrd="0" parTransId="{D56EAE9D-25CC-41DC-B544-C0569FEAF754}" sibTransId="{9FD5D920-0DBC-4E3A-84E7-844C02A01309}"/>
    <dgm:cxn modelId="{32FD47F7-4A7C-4705-B36E-F9665577C9AF}" srcId="{A4F71F01-30A2-4B9F-9119-17CD4149FBEF}" destId="{E75BF274-73A5-4523-9743-9A20247C1513}" srcOrd="1" destOrd="0" parTransId="{995E3E28-94CE-4D67-9A56-84C7188C5F49}" sibTransId="{D76E97BF-BF69-4333-AEFD-8A348FF1C03D}"/>
    <dgm:cxn modelId="{4220F7C1-EA8D-495F-92A5-85261B008C9F}" srcId="{6E23F888-5D29-455E-B0D9-6FCA5DE75192}" destId="{BB3889A5-579E-4043-8BE2-AB5880C2C5E1}" srcOrd="1" destOrd="0" parTransId="{76C069DA-214E-4DA6-AB3B-036D6F446822}" sibTransId="{2A406DD1-0E79-499D-A31B-4143E931C4A8}"/>
    <dgm:cxn modelId="{B4C5A1C2-FF52-40FE-8427-52E336666A1E}" type="presOf" srcId="{A4F71F01-30A2-4B9F-9119-17CD4149FBEF}" destId="{D39E5CD5-39C2-48D7-922E-1C13FE248731}" srcOrd="0" destOrd="0" presId="urn:microsoft.com/office/officeart/2005/8/layout/lProcess3"/>
    <dgm:cxn modelId="{8F5A31E9-D3BF-46B5-88E7-C1E4E21B172C}" type="presOf" srcId="{9682C3F5-4754-44B4-A1EF-E69638CCDFB2}" destId="{D0A412F5-5D6A-4E11-9293-C68309C19456}" srcOrd="0" destOrd="0" presId="urn:microsoft.com/office/officeart/2005/8/layout/lProcess3"/>
    <dgm:cxn modelId="{E547D958-40D4-413B-97AE-89411F7AF5A1}" type="presOf" srcId="{6E23F888-5D29-455E-B0D9-6FCA5DE75192}" destId="{0B5BC38A-6A33-45EF-807B-8F4EFC08F413}" srcOrd="0" destOrd="0" presId="urn:microsoft.com/office/officeart/2005/8/layout/lProcess3"/>
    <dgm:cxn modelId="{99DB8AF1-5ADE-4E01-8376-1E982E0D9CC0}" type="presParOf" srcId="{0B5BC38A-6A33-45EF-807B-8F4EFC08F413}" destId="{E9066CE6-5204-4266-BF68-535479219F91}" srcOrd="0" destOrd="0" presId="urn:microsoft.com/office/officeart/2005/8/layout/lProcess3"/>
    <dgm:cxn modelId="{AA86202D-0651-4CEF-926D-97A32FF5B6DF}" type="presParOf" srcId="{E9066CE6-5204-4266-BF68-535479219F91}" destId="{D39E5CD5-39C2-48D7-922E-1C13FE248731}" srcOrd="0" destOrd="0" presId="urn:microsoft.com/office/officeart/2005/8/layout/lProcess3"/>
    <dgm:cxn modelId="{58D39BF8-2442-4C16-9921-A7FE40A8E2DC}" type="presParOf" srcId="{E9066CE6-5204-4266-BF68-535479219F91}" destId="{6F8D6F6D-3801-4C93-B2F1-CC18D3FFBF3B}" srcOrd="1" destOrd="0" presId="urn:microsoft.com/office/officeart/2005/8/layout/lProcess3"/>
    <dgm:cxn modelId="{B1B34E45-9D5E-4B4C-A352-B22F50850EEB}" type="presParOf" srcId="{E9066CE6-5204-4266-BF68-535479219F91}" destId="{B6975645-A1DE-4495-83F1-85513711B077}" srcOrd="2" destOrd="0" presId="urn:microsoft.com/office/officeart/2005/8/layout/lProcess3"/>
    <dgm:cxn modelId="{1508D373-454E-4FAD-A2F3-A73028554F08}" type="presParOf" srcId="{E9066CE6-5204-4266-BF68-535479219F91}" destId="{CC62AE4D-0EE9-4F63-8FE0-A0CF710585AA}" srcOrd="3" destOrd="0" presId="urn:microsoft.com/office/officeart/2005/8/layout/lProcess3"/>
    <dgm:cxn modelId="{056756FE-D796-4F06-B985-D0FBCE48962D}" type="presParOf" srcId="{E9066CE6-5204-4266-BF68-535479219F91}" destId="{8E3F1F68-2291-4124-A9A9-71F9AE176631}" srcOrd="4" destOrd="0" presId="urn:microsoft.com/office/officeart/2005/8/layout/lProcess3"/>
    <dgm:cxn modelId="{053766C5-E434-4036-94C0-C5DBB7F9C1C8}" type="presParOf" srcId="{0B5BC38A-6A33-45EF-807B-8F4EFC08F413}" destId="{3CED0B6A-69AC-4530-AD56-31DE0F37DF8E}" srcOrd="1" destOrd="0" presId="urn:microsoft.com/office/officeart/2005/8/layout/lProcess3"/>
    <dgm:cxn modelId="{91FA31D4-53AC-40BD-8AF6-A0FAD617B844}" type="presParOf" srcId="{0B5BC38A-6A33-45EF-807B-8F4EFC08F413}" destId="{92D0F623-E927-40D0-8C37-CD1842427687}" srcOrd="2" destOrd="0" presId="urn:microsoft.com/office/officeart/2005/8/layout/lProcess3"/>
    <dgm:cxn modelId="{A63FCDCD-40CC-40FE-85AF-CA598D24C9D5}" type="presParOf" srcId="{92D0F623-E927-40D0-8C37-CD1842427687}" destId="{8E9F1688-6928-4DBB-8305-0E263E6C089E}" srcOrd="0" destOrd="0" presId="urn:microsoft.com/office/officeart/2005/8/layout/lProcess3"/>
    <dgm:cxn modelId="{596FD7FF-9462-40EF-B551-2656142836DA}" type="presParOf" srcId="{92D0F623-E927-40D0-8C37-CD1842427687}" destId="{C4EC93B0-6ABB-475D-8D09-6BDBB0DC5247}" srcOrd="1" destOrd="0" presId="urn:microsoft.com/office/officeart/2005/8/layout/lProcess3"/>
    <dgm:cxn modelId="{ED156AC8-00D0-4AE1-B7C9-A76D861A0393}" type="presParOf" srcId="{92D0F623-E927-40D0-8C37-CD1842427687}" destId="{D0A412F5-5D6A-4E11-9293-C68309C19456}" srcOrd="2" destOrd="0" presId="urn:microsoft.com/office/officeart/2005/8/layout/lProcess3"/>
    <dgm:cxn modelId="{E03A2578-76E7-48D3-8078-8D51BD9D38F7}" type="presParOf" srcId="{0B5BC38A-6A33-45EF-807B-8F4EFC08F413}" destId="{7058F444-3A52-4049-A3DF-7CB296C5776D}" srcOrd="3" destOrd="0" presId="urn:microsoft.com/office/officeart/2005/8/layout/lProcess3"/>
    <dgm:cxn modelId="{54F0C1BC-08A6-4F82-AE55-E331A257D32F}" type="presParOf" srcId="{0B5BC38A-6A33-45EF-807B-8F4EFC08F413}" destId="{B474EC96-27CF-454E-913D-E4AED2F42FB5}" srcOrd="4" destOrd="0" presId="urn:microsoft.com/office/officeart/2005/8/layout/lProcess3"/>
    <dgm:cxn modelId="{C363F8F8-9598-4DF7-BDD5-7226A4E29A80}" type="presParOf" srcId="{B474EC96-27CF-454E-913D-E4AED2F42FB5}" destId="{D814481A-3B27-42AE-AA49-0AB26875B4AA}" srcOrd="0" destOrd="0" presId="urn:microsoft.com/office/officeart/2005/8/layout/lProcess3"/>
    <dgm:cxn modelId="{35CF827D-0B14-4391-B413-3C6713850D7F}" type="presParOf" srcId="{B474EC96-27CF-454E-913D-E4AED2F42FB5}" destId="{74D7FCFC-B32E-4AE1-8C74-5E8FCDB8E7BC}" srcOrd="1" destOrd="0" presId="urn:microsoft.com/office/officeart/2005/8/layout/lProcess3"/>
    <dgm:cxn modelId="{B49803A2-EC6D-4FAB-8A90-D92498DEBCBE}" type="presParOf" srcId="{B474EC96-27CF-454E-913D-E4AED2F42FB5}" destId="{E4448B7A-20C2-474B-B165-D55627E5B02E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9E5CD5-39C2-48D7-922E-1C13FE248731}">
      <dsp:nvSpPr>
        <dsp:cNvPr id="0" name=""/>
        <dsp:cNvSpPr/>
      </dsp:nvSpPr>
      <dsp:spPr>
        <a:xfrm>
          <a:off x="2001" y="408489"/>
          <a:ext cx="3092053" cy="12368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Describes how much of each solute there is compared to the total solution</a:t>
          </a:r>
          <a:endParaRPr lang="en-US" sz="1600" kern="1200"/>
        </a:p>
      </dsp:txBody>
      <dsp:txXfrm>
        <a:off x="620412" y="408489"/>
        <a:ext cx="1855232" cy="1236821"/>
      </dsp:txXfrm>
    </dsp:sp>
    <dsp:sp modelId="{B6975645-A1DE-4495-83F1-85513711B077}">
      <dsp:nvSpPr>
        <dsp:cNvPr id="0" name=""/>
        <dsp:cNvSpPr/>
      </dsp:nvSpPr>
      <dsp:spPr>
        <a:xfrm>
          <a:off x="2692087" y="513618"/>
          <a:ext cx="2566404" cy="102656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/>
            <a:t>Higher concentration = more solute</a:t>
          </a:r>
          <a:endParaRPr lang="en-US" sz="1600" kern="1200"/>
        </a:p>
      </dsp:txBody>
      <dsp:txXfrm>
        <a:off x="3205368" y="513618"/>
        <a:ext cx="1539843" cy="1026561"/>
      </dsp:txXfrm>
    </dsp:sp>
    <dsp:sp modelId="{8E3F1F68-2291-4124-A9A9-71F9AE176631}">
      <dsp:nvSpPr>
        <dsp:cNvPr id="0" name=""/>
        <dsp:cNvSpPr/>
      </dsp:nvSpPr>
      <dsp:spPr>
        <a:xfrm>
          <a:off x="4899194" y="513618"/>
          <a:ext cx="2566404" cy="102656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/>
            <a:t>Lower concentration = less solute</a:t>
          </a:r>
          <a:endParaRPr lang="en-US" sz="1600" kern="1200"/>
        </a:p>
      </dsp:txBody>
      <dsp:txXfrm>
        <a:off x="5412475" y="513618"/>
        <a:ext cx="1539843" cy="1026561"/>
      </dsp:txXfrm>
    </dsp:sp>
    <dsp:sp modelId="{8E9F1688-6928-4DBB-8305-0E263E6C089E}">
      <dsp:nvSpPr>
        <dsp:cNvPr id="0" name=""/>
        <dsp:cNvSpPr/>
      </dsp:nvSpPr>
      <dsp:spPr>
        <a:xfrm>
          <a:off x="2001" y="1818465"/>
          <a:ext cx="3092053" cy="12368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/>
            <a:t>Dilute Solution </a:t>
          </a:r>
          <a:r>
            <a:rPr lang="en-US" sz="1600" kern="1200" smtClean="0"/>
            <a:t>– very little solute present </a:t>
          </a:r>
          <a:endParaRPr lang="en-US" sz="1600" kern="1200"/>
        </a:p>
      </dsp:txBody>
      <dsp:txXfrm>
        <a:off x="620412" y="1818465"/>
        <a:ext cx="1855232" cy="1236821"/>
      </dsp:txXfrm>
    </dsp:sp>
    <dsp:sp modelId="{D0A412F5-5D6A-4E11-9293-C68309C19456}">
      <dsp:nvSpPr>
        <dsp:cNvPr id="0" name=""/>
        <dsp:cNvSpPr/>
      </dsp:nvSpPr>
      <dsp:spPr>
        <a:xfrm>
          <a:off x="2692087" y="1923595"/>
          <a:ext cx="2566404" cy="102656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Low concentration</a:t>
          </a:r>
          <a:endParaRPr lang="en-US" sz="1600" kern="1200"/>
        </a:p>
      </dsp:txBody>
      <dsp:txXfrm>
        <a:off x="3205368" y="1923595"/>
        <a:ext cx="1539843" cy="1026561"/>
      </dsp:txXfrm>
    </dsp:sp>
    <dsp:sp modelId="{D814481A-3B27-42AE-AA49-0AB26875B4AA}">
      <dsp:nvSpPr>
        <dsp:cNvPr id="0" name=""/>
        <dsp:cNvSpPr/>
      </dsp:nvSpPr>
      <dsp:spPr>
        <a:xfrm>
          <a:off x="2001" y="3228441"/>
          <a:ext cx="3092053" cy="12368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/>
            <a:t>Concentrated solution </a:t>
          </a:r>
          <a:r>
            <a:rPr lang="en-US" sz="1600" kern="1200" smtClean="0"/>
            <a:t>– a solution with a lot of solute compared to solvent</a:t>
          </a:r>
          <a:endParaRPr lang="en-US" sz="1600" kern="1200"/>
        </a:p>
      </dsp:txBody>
      <dsp:txXfrm>
        <a:off x="620412" y="3228441"/>
        <a:ext cx="1855232" cy="1236821"/>
      </dsp:txXfrm>
    </dsp:sp>
    <dsp:sp modelId="{E4448B7A-20C2-474B-B165-D55627E5B02E}">
      <dsp:nvSpPr>
        <dsp:cNvPr id="0" name=""/>
        <dsp:cNvSpPr/>
      </dsp:nvSpPr>
      <dsp:spPr>
        <a:xfrm>
          <a:off x="2692087" y="3333571"/>
          <a:ext cx="2566404" cy="102656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High concentration</a:t>
          </a:r>
          <a:endParaRPr lang="en-US" sz="1600" kern="1200"/>
        </a:p>
      </dsp:txBody>
      <dsp:txXfrm>
        <a:off x="3205368" y="3333571"/>
        <a:ext cx="1539843" cy="10265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6B22996-2D6D-4C40-9C39-05B63F1E274B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C5224BD-1374-4CA8-ABEF-C04E4D3AE08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22996-2D6D-4C40-9C39-05B63F1E274B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224BD-1374-4CA8-ABEF-C04E4D3AE0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22996-2D6D-4C40-9C39-05B63F1E274B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224BD-1374-4CA8-ABEF-C04E4D3AE0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6B22996-2D6D-4C40-9C39-05B63F1E274B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C5224BD-1374-4CA8-ABEF-C04E4D3AE08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6B22996-2D6D-4C40-9C39-05B63F1E274B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C5224BD-1374-4CA8-ABEF-C04E4D3AE08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22996-2D6D-4C40-9C39-05B63F1E274B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224BD-1374-4CA8-ABEF-C04E4D3AE08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22996-2D6D-4C40-9C39-05B63F1E274B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224BD-1374-4CA8-ABEF-C04E4D3AE08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6B22996-2D6D-4C40-9C39-05B63F1E274B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C5224BD-1374-4CA8-ABEF-C04E4D3AE08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22996-2D6D-4C40-9C39-05B63F1E274B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224BD-1374-4CA8-ABEF-C04E4D3AE0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6B22996-2D6D-4C40-9C39-05B63F1E274B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C5224BD-1374-4CA8-ABEF-C04E4D3AE086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6B22996-2D6D-4C40-9C39-05B63F1E274B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C5224BD-1374-4CA8-ABEF-C04E4D3AE086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6B22996-2D6D-4C40-9C39-05B63F1E274B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C5224BD-1374-4CA8-ABEF-C04E4D3AE08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9 - Solutions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9.1 and Section 9.2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ways to calculate the concentration of a solution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b="1" dirty="0" smtClean="0"/>
                  <a:t>Molarity</a:t>
                </a:r>
                <a:r>
                  <a:rPr lang="en-US" dirty="0" smtClean="0"/>
                  <a:t> - The number of moles of solute in a Liter of solution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b="1" dirty="0"/>
                  <a:t>Percent concentration </a:t>
                </a:r>
                <a:r>
                  <a:rPr lang="en-US" dirty="0"/>
                  <a:t>– the percentage of the solution that is made up of the element(s) in </a:t>
                </a:r>
                <a:r>
                  <a:rPr lang="en-US" dirty="0" smtClean="0"/>
                  <a:t>question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𝑃𝑒𝑟𝑐𝑒𝑛𝑡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𝑐𝑜𝑛𝑐𝑒𝑛𝑡𝑟𝑎𝑡𝑖𝑜𝑛</m:t>
                    </m:r>
                    <m:r>
                      <a:rPr lang="en-US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𝑚𝑎𝑠𝑠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𝑜𝑓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𝑠𝑜𝑙𝑢𝑡𝑒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𝑡𝑜𝑡𝑎𝑙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𝑚𝑎𝑠𝑠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𝑜𝑓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𝑠𝑜𝑙𝑢𝑡𝑖𝑜𝑛</m:t>
                        </m:r>
                      </m:den>
                    </m:f>
                  </m:oMath>
                </a14:m>
                <a:r>
                  <a:rPr lang="en-US" dirty="0" smtClean="0"/>
                  <a:t> x 100 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245" t="-751" r="-1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99" y="2514600"/>
            <a:ext cx="1284777" cy="79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parts to a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Solvent</a:t>
            </a:r>
            <a:r>
              <a:rPr lang="en-US" dirty="0" smtClean="0"/>
              <a:t> – the substance that makes up the biggest percentage of the mixture </a:t>
            </a:r>
          </a:p>
          <a:p>
            <a:pPr lvl="1"/>
            <a:r>
              <a:rPr lang="en-US" dirty="0" smtClean="0"/>
              <a:t>Usually a liquid</a:t>
            </a:r>
          </a:p>
          <a:p>
            <a:r>
              <a:rPr lang="en-US" b="1" dirty="0" smtClean="0"/>
              <a:t>Solute</a:t>
            </a:r>
            <a:r>
              <a:rPr lang="en-US" dirty="0" smtClean="0"/>
              <a:t> – the other substances in the solution</a:t>
            </a:r>
          </a:p>
          <a:p>
            <a:pPr lvl="1"/>
            <a:r>
              <a:rPr lang="en-US" dirty="0" smtClean="0"/>
              <a:t>Dissolved in the solvent</a:t>
            </a:r>
          </a:p>
          <a:p>
            <a:endParaRPr lang="en-US" dirty="0" smtClean="0"/>
          </a:p>
          <a:p>
            <a:r>
              <a:rPr lang="en-US" dirty="0" smtClean="0"/>
              <a:t>Ex: </a:t>
            </a:r>
            <a:r>
              <a:rPr lang="en-US" dirty="0" err="1" smtClean="0"/>
              <a:t>Kool</a:t>
            </a:r>
            <a:r>
              <a:rPr lang="en-US" dirty="0" smtClean="0"/>
              <a:t> aid powder is the </a:t>
            </a:r>
            <a:r>
              <a:rPr lang="en-US" b="1" dirty="0" smtClean="0"/>
              <a:t>solute</a:t>
            </a:r>
            <a:r>
              <a:rPr lang="en-US" dirty="0" smtClean="0"/>
              <a:t> and water is the </a:t>
            </a:r>
            <a:r>
              <a:rPr lang="en-US" b="1" dirty="0" smtClean="0"/>
              <a:t>solvent</a:t>
            </a:r>
            <a:r>
              <a:rPr lang="en-US" dirty="0" smtClean="0"/>
              <a:t> that it is dissolved in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4800600"/>
            <a:ext cx="2889249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Hydrogen Bonding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476475"/>
              </p:ext>
            </p:extLst>
          </p:nvPr>
        </p:nvGraphicFramePr>
        <p:xfrm>
          <a:off x="762000" y="1524000"/>
          <a:ext cx="7467600" cy="4873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92"/>
          <a:stretch/>
        </p:blipFill>
        <p:spPr bwMode="auto">
          <a:xfrm>
            <a:off x="304800" y="5188789"/>
            <a:ext cx="1905000" cy="164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6200"/>
            <a:ext cx="2646363" cy="1769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85681" y="1861144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Water Striders can walk on water!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063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as a Solvent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“Universal </a:t>
            </a:r>
            <a:r>
              <a:rPr lang="en-US" b="1" dirty="0"/>
              <a:t>S</a:t>
            </a:r>
            <a:r>
              <a:rPr lang="en-US" b="1" dirty="0" smtClean="0"/>
              <a:t>olvent”</a:t>
            </a:r>
          </a:p>
          <a:p>
            <a:pPr lvl="1"/>
            <a:r>
              <a:rPr lang="en-US" dirty="0" smtClean="0"/>
              <a:t>Dissolves many substances such as salts and sugars</a:t>
            </a:r>
          </a:p>
          <a:p>
            <a:pPr lvl="1"/>
            <a:endParaRPr lang="en-US" dirty="0"/>
          </a:p>
          <a:p>
            <a:r>
              <a:rPr lang="en-US" dirty="0" smtClean="0"/>
              <a:t>A solution with water as the solvent is an </a:t>
            </a:r>
            <a:r>
              <a:rPr lang="en-US" b="1" dirty="0"/>
              <a:t>a</a:t>
            </a:r>
            <a:r>
              <a:rPr lang="en-US" b="1" dirty="0" smtClean="0"/>
              <a:t>queous (</a:t>
            </a:r>
            <a:r>
              <a:rPr lang="en-US" b="1" dirty="0" err="1" smtClean="0"/>
              <a:t>aq</a:t>
            </a:r>
            <a:r>
              <a:rPr lang="en-US" b="1" dirty="0" smtClean="0"/>
              <a:t>) </a:t>
            </a:r>
            <a:r>
              <a:rPr lang="en-US" dirty="0" smtClean="0"/>
              <a:t>solution</a:t>
            </a:r>
          </a:p>
          <a:p>
            <a:pPr marL="365760" lvl="1" indent="0">
              <a:buNone/>
            </a:pPr>
            <a:endParaRPr lang="en-US" dirty="0" smtClean="0"/>
          </a:p>
          <a:p>
            <a:r>
              <a:rPr lang="en-US" b="1" dirty="0" smtClean="0"/>
              <a:t>Dissolved</a:t>
            </a:r>
            <a:r>
              <a:rPr lang="en-US" dirty="0" smtClean="0"/>
              <a:t> </a:t>
            </a:r>
            <a:r>
              <a:rPr lang="en-US" dirty="0"/>
              <a:t>– term used to describe when molecules of solute are completely separated from each other and dispersed into a </a:t>
            </a:r>
            <a:r>
              <a:rPr lang="en-US" dirty="0" smtClean="0"/>
              <a:t>solution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76200"/>
            <a:ext cx="23907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7" y="4800600"/>
            <a:ext cx="13716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872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 Types of Water used to make Solutions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7467600" cy="5026152"/>
          </a:xfrm>
        </p:spPr>
        <p:txBody>
          <a:bodyPr/>
          <a:lstStyle/>
          <a:p>
            <a:r>
              <a:rPr lang="en-US" b="1" dirty="0" smtClean="0"/>
              <a:t>Tap </a:t>
            </a:r>
            <a:r>
              <a:rPr lang="en-US" b="1" dirty="0"/>
              <a:t>water </a:t>
            </a:r>
            <a:r>
              <a:rPr lang="en-US" dirty="0"/>
              <a:t>– contains dissolved salts and minerals (Fe</a:t>
            </a:r>
            <a:r>
              <a:rPr lang="en-US" baseline="30000" dirty="0"/>
              <a:t>2+</a:t>
            </a:r>
            <a:r>
              <a:rPr lang="en-US" dirty="0"/>
              <a:t> Mg</a:t>
            </a:r>
            <a:r>
              <a:rPr lang="en-US" baseline="30000" dirty="0"/>
              <a:t>2+</a:t>
            </a:r>
            <a:r>
              <a:rPr lang="en-US" dirty="0"/>
              <a:t>) </a:t>
            </a:r>
          </a:p>
          <a:p>
            <a:r>
              <a:rPr lang="en-US" b="1" dirty="0"/>
              <a:t>Deionized water </a:t>
            </a:r>
            <a:r>
              <a:rPr lang="en-US" dirty="0"/>
              <a:t>– water that has its ions removed through filtration process</a:t>
            </a:r>
          </a:p>
          <a:p>
            <a:r>
              <a:rPr lang="en-US" b="1" dirty="0"/>
              <a:t>Distilled water </a:t>
            </a:r>
            <a:r>
              <a:rPr lang="en-US" dirty="0"/>
              <a:t>– water purified by heating water to steam and then condensing it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908506"/>
            <a:ext cx="3068295" cy="270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4911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 Dissolves Like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0" y="228600"/>
            <a:ext cx="3124200" cy="20723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2800" y="2895600"/>
            <a:ext cx="1524000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Concentration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45998174"/>
              </p:ext>
            </p:extLst>
          </p:nvPr>
        </p:nvGraphicFramePr>
        <p:xfrm>
          <a:off x="457200" y="1600200"/>
          <a:ext cx="7467600" cy="4873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2133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67400" y="5573486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Hummingbirds prefer flowers with high sugar concentration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635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solution is </a:t>
            </a:r>
            <a:r>
              <a:rPr lang="en-US" b="1" dirty="0" smtClean="0"/>
              <a:t>Saturated</a:t>
            </a:r>
            <a:r>
              <a:rPr lang="en-US" dirty="0" smtClean="0"/>
              <a:t> if it contains as much solute as the solvent can dissolve</a:t>
            </a:r>
          </a:p>
          <a:p>
            <a:pPr lvl="1"/>
            <a:r>
              <a:rPr lang="en-US" dirty="0" smtClean="0"/>
              <a:t>Ex: When sugar settles to the bottom of a glass, the solution already contains as much sugar as it can hold</a:t>
            </a:r>
          </a:p>
          <a:p>
            <a:endParaRPr lang="en-US" dirty="0"/>
          </a:p>
          <a:p>
            <a:r>
              <a:rPr lang="en-US" dirty="0" smtClean="0"/>
              <a:t>A solution is </a:t>
            </a:r>
            <a:r>
              <a:rPr lang="en-US" b="1" dirty="0" smtClean="0"/>
              <a:t>Supersaturated </a:t>
            </a:r>
            <a:r>
              <a:rPr lang="en-US" dirty="0" smtClean="0"/>
              <a:t>when it contains more dissolved solute than it can hold</a:t>
            </a:r>
          </a:p>
          <a:p>
            <a:pPr lvl="1"/>
            <a:r>
              <a:rPr lang="en-US" dirty="0" smtClean="0"/>
              <a:t>Ex: pop is supersaturated with CO</a:t>
            </a:r>
            <a:r>
              <a:rPr lang="en-US" baseline="-25000" dirty="0" smtClean="0"/>
              <a:t>2</a:t>
            </a:r>
            <a:r>
              <a:rPr lang="en-US" dirty="0" smtClean="0"/>
              <a:t> causing it to fizz to release the CO</a:t>
            </a:r>
            <a:r>
              <a:rPr lang="en-US" baseline="-25000" dirty="0" smtClean="0"/>
              <a:t>2</a:t>
            </a:r>
            <a:r>
              <a:rPr lang="en-US" dirty="0" smtClean="0"/>
              <a:t> gas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105400"/>
            <a:ext cx="2438400" cy="165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2400"/>
            <a:ext cx="1219199" cy="151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62400" y="152400"/>
            <a:ext cx="3429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Rock candy is made by supersaturated a solution and then letting the excess sugar settle out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89926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Dissolving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process of </a:t>
            </a:r>
            <a:r>
              <a:rPr lang="en-US" b="1" dirty="0" smtClean="0"/>
              <a:t>Dissolving</a:t>
            </a:r>
            <a:r>
              <a:rPr lang="en-US" dirty="0" smtClean="0"/>
              <a:t> occurs faster when:</a:t>
            </a:r>
          </a:p>
          <a:p>
            <a:pPr lvl="1"/>
            <a:r>
              <a:rPr lang="en-US" dirty="0" smtClean="0"/>
              <a:t>The solutes are ground into a fine powder – </a:t>
            </a:r>
            <a:r>
              <a:rPr lang="en-US" b="1" i="1" dirty="0" smtClean="0"/>
              <a:t>increased surface area</a:t>
            </a:r>
          </a:p>
          <a:p>
            <a:pPr marL="365760" lvl="1" indent="0">
              <a:buNone/>
            </a:pPr>
            <a:endParaRPr lang="en-US" b="1" i="1" dirty="0" smtClean="0"/>
          </a:p>
          <a:p>
            <a:pPr lvl="1"/>
            <a:r>
              <a:rPr lang="en-US" dirty="0" smtClean="0"/>
              <a:t>you </a:t>
            </a:r>
            <a:r>
              <a:rPr lang="en-US" b="1" i="1" dirty="0" smtClean="0"/>
              <a:t>increase</a:t>
            </a:r>
            <a:r>
              <a:rPr lang="en-US" dirty="0" smtClean="0"/>
              <a:t> the temperature</a:t>
            </a:r>
          </a:p>
          <a:p>
            <a:pPr lvl="2"/>
            <a:r>
              <a:rPr lang="en-US" dirty="0" smtClean="0"/>
              <a:t>Stirring also increases the rate of dissolving by increasing the temperature</a:t>
            </a:r>
          </a:p>
          <a:p>
            <a:pPr marL="36576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You increase the amount of </a:t>
            </a:r>
            <a:r>
              <a:rPr lang="en-US" b="1" i="1" dirty="0" smtClean="0"/>
              <a:t>solvent</a:t>
            </a:r>
            <a:r>
              <a:rPr lang="en-US" dirty="0" smtClean="0"/>
              <a:t> present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956640"/>
            <a:ext cx="2347722" cy="1682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49938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587</TotalTime>
  <Words>484</Words>
  <Application>Microsoft Office PowerPoint</Application>
  <PresentationFormat>On-screen Show (4:3)</PresentationFormat>
  <Paragraphs>62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Cambria Math</vt:lpstr>
      <vt:lpstr>Century Schoolbook</vt:lpstr>
      <vt:lpstr>Wingdings</vt:lpstr>
      <vt:lpstr>Wingdings 2</vt:lpstr>
      <vt:lpstr>Oriel</vt:lpstr>
      <vt:lpstr>Chapter 9 - Solutions</vt:lpstr>
      <vt:lpstr>Two parts to a Solution</vt:lpstr>
      <vt:lpstr>Hydrogen Bonding</vt:lpstr>
      <vt:lpstr>Water as a Solvent</vt:lpstr>
      <vt:lpstr>3 Types of Water used to make Solutions </vt:lpstr>
      <vt:lpstr>Like Dissolves Like</vt:lpstr>
      <vt:lpstr>Concentration</vt:lpstr>
      <vt:lpstr>Saturation</vt:lpstr>
      <vt:lpstr>Dissolving rate</vt:lpstr>
      <vt:lpstr>Two ways to calculate the concentration of a solution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9 - Solutions</dc:title>
  <dc:creator>Jess</dc:creator>
  <cp:lastModifiedBy>Carla Jefferson</cp:lastModifiedBy>
  <cp:revision>12</cp:revision>
  <dcterms:created xsi:type="dcterms:W3CDTF">2012-05-07T01:30:45Z</dcterms:created>
  <dcterms:modified xsi:type="dcterms:W3CDTF">2016-02-23T14:22:30Z</dcterms:modified>
</cp:coreProperties>
</file>