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348" r:id="rId2"/>
    <p:sldId id="349" r:id="rId3"/>
    <p:sldId id="286" r:id="rId4"/>
    <p:sldId id="285" r:id="rId5"/>
    <p:sldId id="294" r:id="rId6"/>
    <p:sldId id="292" r:id="rId7"/>
    <p:sldId id="293" r:id="rId8"/>
    <p:sldId id="295" r:id="rId9"/>
    <p:sldId id="306" r:id="rId10"/>
    <p:sldId id="299" r:id="rId11"/>
    <p:sldId id="307" r:id="rId12"/>
    <p:sldId id="288" r:id="rId13"/>
    <p:sldId id="302" r:id="rId14"/>
    <p:sldId id="300" r:id="rId15"/>
    <p:sldId id="304" r:id="rId16"/>
    <p:sldId id="305" r:id="rId17"/>
    <p:sldId id="296" r:id="rId18"/>
    <p:sldId id="297" r:id="rId19"/>
    <p:sldId id="351" r:id="rId20"/>
    <p:sldId id="336" r:id="rId21"/>
    <p:sldId id="337" r:id="rId22"/>
    <p:sldId id="338" r:id="rId23"/>
    <p:sldId id="309" r:id="rId24"/>
    <p:sldId id="310" r:id="rId25"/>
    <p:sldId id="311" r:id="rId26"/>
    <p:sldId id="308" r:id="rId27"/>
    <p:sldId id="312" r:id="rId28"/>
    <p:sldId id="316" r:id="rId29"/>
    <p:sldId id="321" r:id="rId30"/>
    <p:sldId id="331" r:id="rId31"/>
    <p:sldId id="335" r:id="rId32"/>
    <p:sldId id="339" r:id="rId33"/>
    <p:sldId id="340" r:id="rId34"/>
    <p:sldId id="341" r:id="rId35"/>
    <p:sldId id="342" r:id="rId36"/>
    <p:sldId id="352" r:id="rId37"/>
    <p:sldId id="344" r:id="rId38"/>
    <p:sldId id="343" r:id="rId39"/>
    <p:sldId id="345" r:id="rId40"/>
    <p:sldId id="346" r:id="rId41"/>
    <p:sldId id="322" r:id="rId42"/>
    <p:sldId id="325" r:id="rId43"/>
    <p:sldId id="326" r:id="rId44"/>
    <p:sldId id="324" r:id="rId45"/>
    <p:sldId id="327" r:id="rId46"/>
    <p:sldId id="319" r:id="rId47"/>
    <p:sldId id="317" r:id="rId48"/>
    <p:sldId id="328" r:id="rId49"/>
    <p:sldId id="330" r:id="rId50"/>
    <p:sldId id="298" r:id="rId51"/>
    <p:sldId id="347" r:id="rId52"/>
    <p:sldId id="350"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96"/>
    <a:srgbClr val="00C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953" autoAdjust="0"/>
  </p:normalViewPr>
  <p:slideViewPr>
    <p:cSldViewPr>
      <p:cViewPr varScale="1">
        <p:scale>
          <a:sx n="63" d="100"/>
          <a:sy n="63" d="100"/>
        </p:scale>
        <p:origin x="1596" y="60"/>
      </p:cViewPr>
      <p:guideLst>
        <p:guide orient="horz" pos="576"/>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FBCEB-FB42-4B3F-B70F-726B1FC1F1BD}" type="datetimeFigureOut">
              <a:rPr lang="en-US" smtClean="0"/>
              <a:pPr/>
              <a:t>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9BFBF-5796-477A-9A08-6FEAB38E9013}" type="slidenum">
              <a:rPr lang="en-US" smtClean="0"/>
              <a:pPr/>
              <a:t>‹#›</a:t>
            </a:fld>
            <a:endParaRPr lang="en-US"/>
          </a:p>
        </p:txBody>
      </p:sp>
    </p:spTree>
    <p:extLst>
      <p:ext uri="{BB962C8B-B14F-4D97-AF65-F5344CB8AC3E}">
        <p14:creationId xmlns:p14="http://schemas.microsoft.com/office/powerpoint/2010/main" val="348299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a:t>
            </a:r>
            <a:r>
              <a:rPr lang="en-US" baseline="0" dirty="0" smtClean="0"/>
              <a:t> Have students discuss the changes that have been made in phones over time.</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a:t>
            </a:fld>
            <a:endParaRPr lang="en-US"/>
          </a:p>
        </p:txBody>
      </p:sp>
    </p:spTree>
    <p:extLst>
      <p:ext uri="{BB962C8B-B14F-4D97-AF65-F5344CB8AC3E}">
        <p14:creationId xmlns:p14="http://schemas.microsoft.com/office/powerpoint/2010/main" val="407556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Present the information in the slide. Allow students to make inferences</a:t>
            </a:r>
            <a:r>
              <a:rPr lang="en-US" baseline="0" dirty="0" smtClean="0"/>
              <a:t> about the question in the slide. You may want to use the Relative Age Teacher Demonstration linked in the content map at this point.</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10</a:t>
            </a:fld>
            <a:endParaRPr lang="en-US"/>
          </a:p>
        </p:txBody>
      </p:sp>
    </p:spTree>
    <p:extLst>
      <p:ext uri="{BB962C8B-B14F-4D97-AF65-F5344CB8AC3E}">
        <p14:creationId xmlns:p14="http://schemas.microsoft.com/office/powerpoint/2010/main" val="200307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a:t>
            </a:r>
            <a:r>
              <a:rPr lang="en-US" baseline="0" dirty="0" smtClean="0"/>
              <a:t> strategy – Present information in the slide.</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11</a:t>
            </a:fld>
            <a:endParaRPr lang="en-US"/>
          </a:p>
        </p:txBody>
      </p:sp>
    </p:spTree>
    <p:extLst>
      <p:ext uri="{BB962C8B-B14F-4D97-AF65-F5344CB8AC3E}">
        <p14:creationId xmlns:p14="http://schemas.microsoft.com/office/powerpoint/2010/main" val="6935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a:t>
            </a:r>
            <a:r>
              <a:rPr lang="en-US" baseline="0" dirty="0" smtClean="0"/>
              <a:t> – Students are not required to know the names of the eras.  The focus should remain that a record exists comparing fossils to approximate time periods, and that is partially determined by the depth the fossil was found.</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12</a:t>
            </a:fld>
            <a:endParaRPr lang="en-US"/>
          </a:p>
        </p:txBody>
      </p:sp>
    </p:spTree>
    <p:extLst>
      <p:ext uri="{BB962C8B-B14F-4D97-AF65-F5344CB8AC3E}">
        <p14:creationId xmlns:p14="http://schemas.microsoft.com/office/powerpoint/2010/main" val="251277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Present the information in the slide and have students copy the information into their notes.</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13</a:t>
            </a:fld>
            <a:endParaRPr lang="en-US"/>
          </a:p>
        </p:txBody>
      </p:sp>
    </p:spTree>
    <p:extLst>
      <p:ext uri="{BB962C8B-B14F-4D97-AF65-F5344CB8AC3E}">
        <p14:creationId xmlns:p14="http://schemas.microsoft.com/office/powerpoint/2010/main" val="310752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Briefly go over the geologic</a:t>
            </a:r>
            <a:r>
              <a:rPr lang="en-US" baseline="0" dirty="0" smtClean="0"/>
              <a:t> time scale.  Do the “Sequencing Time Activity” and then return to the slide for a more elaborate discussion.</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14</a:t>
            </a:fld>
            <a:endParaRPr lang="en-US"/>
          </a:p>
        </p:txBody>
      </p:sp>
    </p:spTree>
    <p:extLst>
      <p:ext uri="{BB962C8B-B14F-4D97-AF65-F5344CB8AC3E}">
        <p14:creationId xmlns:p14="http://schemas.microsoft.com/office/powerpoint/2010/main" val="10013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Follow the directions</a:t>
            </a:r>
            <a:r>
              <a:rPr lang="en-US" baseline="0" dirty="0" smtClean="0"/>
              <a:t> in the slide. (</a:t>
            </a:r>
            <a:r>
              <a:rPr lang="en-US" baseline="0" dirty="0" err="1" smtClean="0"/>
              <a:t>Ans</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15</a:t>
            </a:fld>
            <a:endParaRPr lang="en-US"/>
          </a:p>
        </p:txBody>
      </p:sp>
    </p:spTree>
    <p:extLst>
      <p:ext uri="{BB962C8B-B14F-4D97-AF65-F5344CB8AC3E}">
        <p14:creationId xmlns:p14="http://schemas.microsoft.com/office/powerpoint/2010/main" val="77550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Allow 1-2 minutes for students to discuss (changes are in the layers).</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16</a:t>
            </a:fld>
            <a:endParaRPr lang="en-US"/>
          </a:p>
        </p:txBody>
      </p:sp>
    </p:spTree>
    <p:extLst>
      <p:ext uri="{BB962C8B-B14F-4D97-AF65-F5344CB8AC3E}">
        <p14:creationId xmlns:p14="http://schemas.microsoft.com/office/powerpoint/2010/main" val="253323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With a</a:t>
            </a:r>
            <a:r>
              <a:rPr lang="en-US" baseline="0" dirty="0" smtClean="0"/>
              <a:t> different partner, allow students to discuss. (Area was once aquatic, but now is not.)</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17</a:t>
            </a:fld>
            <a:endParaRPr lang="en-US"/>
          </a:p>
        </p:txBody>
      </p:sp>
    </p:spTree>
    <p:extLst>
      <p:ext uri="{BB962C8B-B14F-4D97-AF65-F5344CB8AC3E}">
        <p14:creationId xmlns:p14="http://schemas.microsoft.com/office/powerpoint/2010/main" val="86257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a:t>
            </a:r>
            <a:r>
              <a:rPr lang="en-US" baseline="0" dirty="0" smtClean="0"/>
              <a:t> strategy – Distribute the worksheet to students to complete individually.  (This may also be used to group students for differentiation.)</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18</a:t>
            </a:fld>
            <a:endParaRPr lang="en-US"/>
          </a:p>
        </p:txBody>
      </p:sp>
    </p:spTree>
    <p:extLst>
      <p:ext uri="{BB962C8B-B14F-4D97-AF65-F5344CB8AC3E}">
        <p14:creationId xmlns:p14="http://schemas.microsoft.com/office/powerpoint/2010/main" val="400535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a:t>
            </a:r>
            <a:r>
              <a:rPr lang="en-US" baseline="0" dirty="0" smtClean="0"/>
              <a:t> the video clip.</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19</a:t>
            </a:fld>
            <a:endParaRPr lang="en-US"/>
          </a:p>
        </p:txBody>
      </p:sp>
    </p:spTree>
    <p:extLst>
      <p:ext uri="{BB962C8B-B14F-4D97-AF65-F5344CB8AC3E}">
        <p14:creationId xmlns:p14="http://schemas.microsoft.com/office/powerpoint/2010/main" val="405526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Instructional</a:t>
            </a:r>
            <a:r>
              <a:rPr lang="en-US" sz="1200" b="0" i="0" kern="1200" baseline="0" dirty="0" smtClean="0">
                <a:solidFill>
                  <a:schemeClr val="tx1"/>
                </a:solidFill>
                <a:latin typeface="+mn-lt"/>
                <a:ea typeface="+mn-ea"/>
                <a:cs typeface="+mn-cs"/>
              </a:rPr>
              <a:t> strategy:</a:t>
            </a:r>
            <a:r>
              <a:rPr lang="en-US" sz="1200" b="0" i="0" kern="1200" dirty="0" smtClean="0">
                <a:solidFill>
                  <a:schemeClr val="tx1"/>
                </a:solidFill>
                <a:latin typeface="+mn-lt"/>
                <a:ea typeface="+mn-ea"/>
                <a:cs typeface="+mn-cs"/>
              </a:rPr>
              <a:t> Explain to the students that the class is going to be learning about evolution. We are not telling you that you have to believe evolution because that is a personal choice. However, we are asking that you know enough about evolution to be able to explain the argument or definition.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You can learn information about a topic or concept to have a conversation and answer questions without having to believe it. (See other notes in the content</a:t>
            </a:r>
            <a:r>
              <a:rPr lang="en-US" sz="1200" b="0" i="0" kern="1200" baseline="0" dirty="0" smtClean="0">
                <a:solidFill>
                  <a:schemeClr val="tx1"/>
                </a:solidFill>
                <a:latin typeface="+mn-lt"/>
                <a:ea typeface="+mn-ea"/>
                <a:cs typeface="+mn-cs"/>
              </a:rPr>
              <a:t> map along this line.  Towards the end of EQ1 are also two links to pitfalls and misconceptions about teaching evolution.) </a:t>
            </a:r>
            <a:r>
              <a:rPr lang="en-US" dirty="0" smtClean="0"/>
              <a:t>Instructional strategy(s): The teacher should review the essential question and the standards that align to the </a:t>
            </a:r>
            <a:r>
              <a:rPr lang="en-US" smtClean="0"/>
              <a:t>essential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a:t>
            </a:fld>
            <a:endParaRPr lang="en-US"/>
          </a:p>
        </p:txBody>
      </p:sp>
    </p:spTree>
    <p:extLst>
      <p:ext uri="{BB962C8B-B14F-4D97-AF65-F5344CB8AC3E}">
        <p14:creationId xmlns:p14="http://schemas.microsoft.com/office/powerpoint/2010/main" val="245753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the information in the slide.  Have students copy the information into their notebooks.</a:t>
            </a:r>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20</a:t>
            </a:fld>
            <a:endParaRPr lang="en-US"/>
          </a:p>
        </p:txBody>
      </p:sp>
    </p:spTree>
    <p:extLst>
      <p:ext uri="{BB962C8B-B14F-4D97-AF65-F5344CB8AC3E}">
        <p14:creationId xmlns:p14="http://schemas.microsoft.com/office/powerpoint/2010/main" val="233143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the information in the slide. Have students copy the information into their notebooks.</a:t>
            </a:r>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21</a:t>
            </a:fld>
            <a:endParaRPr lang="en-US"/>
          </a:p>
        </p:txBody>
      </p:sp>
    </p:spTree>
    <p:extLst>
      <p:ext uri="{BB962C8B-B14F-4D97-AF65-F5344CB8AC3E}">
        <p14:creationId xmlns:p14="http://schemas.microsoft.com/office/powerpoint/2010/main" val="2219730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are not needed.</a:t>
            </a:r>
            <a:r>
              <a:rPr lang="en-US" baseline="0" dirty="0" smtClean="0"/>
              <a:t> If you did not use some of these previously, this would be a good time to use another.</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0492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Allow 1-2</a:t>
            </a:r>
            <a:r>
              <a:rPr lang="en-US" baseline="0" dirty="0" smtClean="0"/>
              <a:t> minutes for students to discuss the similarities of the fox skulls, then discuss with the group as a whole.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23</a:t>
            </a:fld>
            <a:endParaRPr lang="en-US"/>
          </a:p>
        </p:txBody>
      </p:sp>
    </p:spTree>
    <p:extLst>
      <p:ext uri="{BB962C8B-B14F-4D97-AF65-F5344CB8AC3E}">
        <p14:creationId xmlns:p14="http://schemas.microsoft.com/office/powerpoint/2010/main" val="2711336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the information in the slide.</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24</a:t>
            </a:fld>
            <a:endParaRPr lang="en-US"/>
          </a:p>
        </p:txBody>
      </p:sp>
    </p:spTree>
    <p:extLst>
      <p:ext uri="{BB962C8B-B14F-4D97-AF65-F5344CB8AC3E}">
        <p14:creationId xmlns:p14="http://schemas.microsoft.com/office/powerpoint/2010/main" val="32598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Allow</a:t>
            </a:r>
            <a:r>
              <a:rPr lang="en-US" baseline="0" dirty="0" smtClean="0"/>
              <a:t> students to discuss </a:t>
            </a:r>
            <a:r>
              <a:rPr lang="en-US" baseline="0" dirty="0" err="1" smtClean="0"/>
              <a:t>possiblities</a:t>
            </a:r>
            <a:r>
              <a:rPr lang="en-US" baseline="0" dirty="0" smtClean="0"/>
              <a:t>.  Remind students of the passing of traits.</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25</a:t>
            </a:fld>
            <a:endParaRPr lang="en-US"/>
          </a:p>
        </p:txBody>
      </p:sp>
    </p:spTree>
    <p:extLst>
      <p:ext uri="{BB962C8B-B14F-4D97-AF65-F5344CB8AC3E}">
        <p14:creationId xmlns:p14="http://schemas.microsoft.com/office/powerpoint/2010/main" val="416173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Allow</a:t>
            </a:r>
            <a:r>
              <a:rPr lang="en-US" baseline="0" dirty="0" smtClean="0"/>
              <a:t> students, individually or in groups, to discuss the similarities.  (Discussion will continue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26</a:t>
            </a:fld>
            <a:endParaRPr lang="en-US"/>
          </a:p>
        </p:txBody>
      </p:sp>
    </p:spTree>
    <p:extLst>
      <p:ext uri="{BB962C8B-B14F-4D97-AF65-F5344CB8AC3E}">
        <p14:creationId xmlns:p14="http://schemas.microsoft.com/office/powerpoint/2010/main" val="46683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Guide</a:t>
            </a:r>
            <a:r>
              <a:rPr lang="en-US" baseline="0" dirty="0" smtClean="0"/>
              <a:t> student discussion to show that some traits remain the same when passed along many generations, where others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27</a:t>
            </a:fld>
            <a:endParaRPr lang="en-US"/>
          </a:p>
        </p:txBody>
      </p:sp>
    </p:spTree>
    <p:extLst>
      <p:ext uri="{BB962C8B-B14F-4D97-AF65-F5344CB8AC3E}">
        <p14:creationId xmlns:p14="http://schemas.microsoft.com/office/powerpoint/2010/main" val="79898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the information in the slide. Check</a:t>
            </a:r>
            <a:r>
              <a:rPr lang="en-US" baseline="0" dirty="0" smtClean="0"/>
              <a:t> for understanding for the term “common ancestor”.  </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28</a:t>
            </a:fld>
            <a:endParaRPr lang="en-US"/>
          </a:p>
        </p:txBody>
      </p:sp>
    </p:spTree>
    <p:extLst>
      <p:ext uri="{BB962C8B-B14F-4D97-AF65-F5344CB8AC3E}">
        <p14:creationId xmlns:p14="http://schemas.microsoft.com/office/powerpoint/2010/main" val="186870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information in the slide and compare the fossils in the pictures for similarities. Have students copy the statement into their notes.</a:t>
            </a:r>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29</a:t>
            </a:fld>
            <a:endParaRPr lang="en-US"/>
          </a:p>
        </p:txBody>
      </p:sp>
    </p:spTree>
    <p:extLst>
      <p:ext uri="{BB962C8B-B14F-4D97-AF65-F5344CB8AC3E}">
        <p14:creationId xmlns:p14="http://schemas.microsoft.com/office/powerpoint/2010/main" val="170271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a:t>
            </a:r>
            <a:r>
              <a:rPr lang="en-US" baseline="0" dirty="0" smtClean="0"/>
              <a:t> strategy:  With an elbow partner, have students discuss one aspect of how the Earth has changed over time and the scientific evidence that supports it.</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a:t>
            </a:fld>
            <a:endParaRPr lang="en-US"/>
          </a:p>
        </p:txBody>
      </p:sp>
    </p:spTree>
    <p:extLst>
      <p:ext uri="{BB962C8B-B14F-4D97-AF65-F5344CB8AC3E}">
        <p14:creationId xmlns:p14="http://schemas.microsoft.com/office/powerpoint/2010/main" val="2354920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Have students copy</a:t>
            </a:r>
            <a:r>
              <a:rPr lang="en-US" baseline="0" dirty="0" smtClean="0"/>
              <a:t> the statement to the left.  Go over the diagram to the right, noting the similarities and the changes from toes to hooves and in tooth 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30</a:t>
            </a:fld>
            <a:endParaRPr lang="en-US"/>
          </a:p>
        </p:txBody>
      </p:sp>
    </p:spTree>
    <p:extLst>
      <p:ext uri="{BB962C8B-B14F-4D97-AF65-F5344CB8AC3E}">
        <p14:creationId xmlns:p14="http://schemas.microsoft.com/office/powerpoint/2010/main" val="2560846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the information in the slide.  Guide a whole-group</a:t>
            </a:r>
            <a:r>
              <a:rPr lang="en-US" baseline="0" dirty="0" smtClean="0"/>
              <a:t> discussion to allow students to allow students to answer the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31</a:t>
            </a:fld>
            <a:endParaRPr lang="en-US"/>
          </a:p>
        </p:txBody>
      </p:sp>
    </p:spTree>
    <p:extLst>
      <p:ext uri="{BB962C8B-B14F-4D97-AF65-F5344CB8AC3E}">
        <p14:creationId xmlns:p14="http://schemas.microsoft.com/office/powerpoint/2010/main" val="1441572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Have students copy the information into their notebooks. Note similarities</a:t>
            </a:r>
            <a:r>
              <a:rPr lang="en-US" baseline="0" dirty="0" smtClean="0"/>
              <a:t> and structure from previous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32</a:t>
            </a:fld>
            <a:endParaRPr lang="en-US"/>
          </a:p>
        </p:txBody>
      </p:sp>
    </p:spTree>
    <p:extLst>
      <p:ext uri="{BB962C8B-B14F-4D97-AF65-F5344CB8AC3E}">
        <p14:creationId xmlns:p14="http://schemas.microsoft.com/office/powerpoint/2010/main" val="2361514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Present information in the slide and have students copy into their notebooks.  Illustrations</a:t>
            </a:r>
            <a:r>
              <a:rPr lang="en-US" baseline="0" dirty="0" smtClean="0"/>
              <a:t> in the following slides will illustrate the concept.</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33</a:t>
            </a:fld>
            <a:endParaRPr lang="en-US"/>
          </a:p>
        </p:txBody>
      </p:sp>
    </p:spTree>
    <p:extLst>
      <p:ext uri="{BB962C8B-B14F-4D97-AF65-F5344CB8AC3E}">
        <p14:creationId xmlns:p14="http://schemas.microsoft.com/office/powerpoint/2010/main" val="989931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Instructional strategy – Go</a:t>
            </a:r>
            <a:r>
              <a:rPr lang="en-US" baseline="0" dirty="0" smtClean="0"/>
              <a:t> over the pictures and the vestigial structures in each.  Have students hypothesize as to why those structures are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34</a:t>
            </a:fld>
            <a:endParaRPr lang="en-US"/>
          </a:p>
        </p:txBody>
      </p:sp>
    </p:spTree>
    <p:extLst>
      <p:ext uri="{BB962C8B-B14F-4D97-AF65-F5344CB8AC3E}">
        <p14:creationId xmlns:p14="http://schemas.microsoft.com/office/powerpoint/2010/main" val="347840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why the once-functional toe may be found in the horse.</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35</a:t>
            </a:fld>
            <a:endParaRPr lang="en-US"/>
          </a:p>
        </p:txBody>
      </p:sp>
    </p:spTree>
    <p:extLst>
      <p:ext uri="{BB962C8B-B14F-4D97-AF65-F5344CB8AC3E}">
        <p14:creationId xmlns:p14="http://schemas.microsoft.com/office/powerpoint/2010/main" val="3470129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video clip.</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36</a:t>
            </a:fld>
            <a:endParaRPr lang="en-US"/>
          </a:p>
        </p:txBody>
      </p:sp>
    </p:spTree>
    <p:extLst>
      <p:ext uri="{BB962C8B-B14F-4D97-AF65-F5344CB8AC3E}">
        <p14:creationId xmlns:p14="http://schemas.microsoft.com/office/powerpoint/2010/main" val="3711748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Go over each of the </a:t>
            </a:r>
            <a:r>
              <a:rPr lang="en-US" dirty="0" err="1" smtClean="0"/>
              <a:t>similarites</a:t>
            </a:r>
            <a:r>
              <a:rPr lang="en-US" dirty="0" smtClean="0"/>
              <a:t> of each of the bones, although different. Ask</a:t>
            </a:r>
            <a:r>
              <a:rPr lang="en-US" baseline="0" dirty="0" smtClean="0"/>
              <a:t> students what this implies to them about these different organisms. Stress that these similarities in structures are another type of evidence to support evolution.  Have them start a list in their notebooks, listing types of evidence. Fossils being one, similar structures being a 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37</a:t>
            </a:fld>
            <a:endParaRPr lang="en-US"/>
          </a:p>
        </p:txBody>
      </p:sp>
    </p:spTree>
    <p:extLst>
      <p:ext uri="{BB962C8B-B14F-4D97-AF65-F5344CB8AC3E}">
        <p14:creationId xmlns:p14="http://schemas.microsoft.com/office/powerpoint/2010/main" val="2703692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This</a:t>
            </a:r>
            <a:r>
              <a:rPr lang="en-US" baseline="0" dirty="0" smtClean="0"/>
              <a:t> slide provides another type of evidence for evolution.  The slide is in two parts, with the diagram showing first.  Allow students to tell what similarities they see in these figures.  Move to the statement, and have them list similarities in development as a third type of evidence to support the theory of evolution.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38</a:t>
            </a:fld>
            <a:endParaRPr lang="en-US"/>
          </a:p>
        </p:txBody>
      </p:sp>
    </p:spTree>
    <p:extLst>
      <p:ext uri="{BB962C8B-B14F-4D97-AF65-F5344CB8AC3E}">
        <p14:creationId xmlns:p14="http://schemas.microsoft.com/office/powerpoint/2010/main" val="1134065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a:t>
            </a:r>
            <a:r>
              <a:rPr lang="en-US" baseline="0" dirty="0" smtClean="0"/>
              <a:t> add DNA comparison to their list of types of evidence to support the theory of evolution. </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39</a:t>
            </a:fld>
            <a:endParaRPr lang="en-US"/>
          </a:p>
        </p:txBody>
      </p:sp>
    </p:spTree>
    <p:extLst>
      <p:ext uri="{BB962C8B-B14F-4D97-AF65-F5344CB8AC3E}">
        <p14:creationId xmlns:p14="http://schemas.microsoft.com/office/powerpoint/2010/main" val="6491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Present the information on the slide. There is no note-taking worksheet to accompany this PowerPoint.  Students will need to copy the information into their notebooks.</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4</a:t>
            </a:fld>
            <a:endParaRPr lang="en-US"/>
          </a:p>
        </p:txBody>
      </p:sp>
    </p:spTree>
    <p:extLst>
      <p:ext uri="{BB962C8B-B14F-4D97-AF65-F5344CB8AC3E}">
        <p14:creationId xmlns:p14="http://schemas.microsoft.com/office/powerpoint/2010/main" val="4207495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strategy – Review</a:t>
            </a:r>
            <a:r>
              <a:rPr lang="en-US" baseline="0" dirty="0" smtClean="0"/>
              <a:t> list of types of evidence.  Discuss with class which type they think would best help scientists? (DNA)</a:t>
            </a:r>
            <a:endParaRPr lang="en-US" dirty="0" smtClean="0"/>
          </a:p>
          <a:p>
            <a:r>
              <a:rPr lang="en-US" dirty="0" smtClean="0"/>
              <a:t>You</a:t>
            </a:r>
            <a:r>
              <a:rPr lang="en-US" baseline="0" dirty="0" smtClean="0"/>
              <a:t> may want to use “Evidence of Evolution” formative assessment.  Also, “Common Ancestor Formative Assessment” contains activities that may be good to use for differentiating based on the results of the formative assessment.</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40</a:t>
            </a:fld>
            <a:endParaRPr lang="en-US"/>
          </a:p>
        </p:txBody>
      </p:sp>
    </p:spTree>
    <p:extLst>
      <p:ext uri="{BB962C8B-B14F-4D97-AF65-F5344CB8AC3E}">
        <p14:creationId xmlns:p14="http://schemas.microsoft.com/office/powerpoint/2010/main" val="843954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strategy -</a:t>
            </a:r>
            <a:r>
              <a:rPr lang="en-US" baseline="0" dirty="0" smtClean="0"/>
              <a:t> </a:t>
            </a:r>
            <a:r>
              <a:rPr lang="en-US" dirty="0" smtClean="0"/>
              <a:t>Students</a:t>
            </a:r>
            <a:r>
              <a:rPr lang="en-US" baseline="0" dirty="0" smtClean="0"/>
              <a:t> do not need to know how to make a </a:t>
            </a:r>
            <a:r>
              <a:rPr lang="en-US" baseline="0" dirty="0" err="1" smtClean="0"/>
              <a:t>cladogram</a:t>
            </a:r>
            <a:r>
              <a:rPr lang="en-US" baseline="0" dirty="0" smtClean="0"/>
              <a:t> or a branching diagram. Students just need to be able to look at the diagrams and identify common ancestors and species that have the greatest variety.  The following slides will illustrate the relationships shown in a </a:t>
            </a:r>
            <a:r>
              <a:rPr lang="en-US" baseline="0" dirty="0" err="1" smtClean="0"/>
              <a:t>cladogram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41</a:t>
            </a:fld>
            <a:endParaRPr lang="en-US"/>
          </a:p>
        </p:txBody>
      </p:sp>
    </p:spTree>
    <p:extLst>
      <p:ext uri="{BB962C8B-B14F-4D97-AF65-F5344CB8AC3E}">
        <p14:creationId xmlns:p14="http://schemas.microsoft.com/office/powerpoint/2010/main" val="203928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Instructional</a:t>
            </a:r>
            <a:r>
              <a:rPr lang="en-US" sz="1200" kern="1200" baseline="0" dirty="0" smtClean="0">
                <a:solidFill>
                  <a:schemeClr val="tx1"/>
                </a:solidFill>
                <a:latin typeface="+mn-lt"/>
                <a:ea typeface="+mn-ea"/>
                <a:cs typeface="+mn-cs"/>
              </a:rPr>
              <a:t> strategy – Only the </a:t>
            </a:r>
            <a:r>
              <a:rPr lang="en-US" sz="1200" kern="1200" baseline="0" dirty="0" err="1" smtClean="0">
                <a:solidFill>
                  <a:schemeClr val="tx1"/>
                </a:solidFill>
                <a:latin typeface="+mn-lt"/>
                <a:ea typeface="+mn-ea"/>
                <a:cs typeface="+mn-cs"/>
              </a:rPr>
              <a:t>cladogram</a:t>
            </a:r>
            <a:r>
              <a:rPr lang="en-US" sz="1200" kern="1200" baseline="0" dirty="0" smtClean="0">
                <a:solidFill>
                  <a:schemeClr val="tx1"/>
                </a:solidFill>
                <a:latin typeface="+mn-lt"/>
                <a:ea typeface="+mn-ea"/>
                <a:cs typeface="+mn-cs"/>
              </a:rPr>
              <a:t> will show at first.  Click to show the relationship illustrated.</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03928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Instructional</a:t>
            </a:r>
            <a:r>
              <a:rPr lang="en-US" sz="1200" kern="1200" baseline="0" dirty="0" smtClean="0">
                <a:solidFill>
                  <a:schemeClr val="tx1"/>
                </a:solidFill>
                <a:latin typeface="+mn-lt"/>
                <a:ea typeface="+mn-ea"/>
                <a:cs typeface="+mn-cs"/>
              </a:rPr>
              <a:t> strategy – Only the </a:t>
            </a:r>
            <a:r>
              <a:rPr lang="en-US" sz="1200" kern="1200" baseline="0" dirty="0" err="1" smtClean="0">
                <a:solidFill>
                  <a:schemeClr val="tx1"/>
                </a:solidFill>
                <a:latin typeface="+mn-lt"/>
                <a:ea typeface="+mn-ea"/>
                <a:cs typeface="+mn-cs"/>
              </a:rPr>
              <a:t>cladogram</a:t>
            </a:r>
            <a:r>
              <a:rPr lang="en-US" sz="1200" kern="1200" baseline="0" dirty="0" smtClean="0">
                <a:solidFill>
                  <a:schemeClr val="tx1"/>
                </a:solidFill>
                <a:latin typeface="+mn-lt"/>
                <a:ea typeface="+mn-ea"/>
                <a:cs typeface="+mn-cs"/>
              </a:rPr>
              <a:t> will show at first.  Click to show the relationship illustrated.</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03928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strategy – View the video clip.</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3928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Present the information in the slide. The branching diagram will show first.  Click to show the overlay for the answer.</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48</a:t>
            </a:fld>
            <a:endParaRPr lang="en-US"/>
          </a:p>
        </p:txBody>
      </p:sp>
    </p:spTree>
    <p:extLst>
      <p:ext uri="{BB962C8B-B14F-4D97-AF65-F5344CB8AC3E}">
        <p14:creationId xmlns:p14="http://schemas.microsoft.com/office/powerpoint/2010/main" val="3391111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Instructional</a:t>
            </a:r>
            <a:r>
              <a:rPr lang="en-US" sz="1200" kern="1200" baseline="0" dirty="0" smtClean="0">
                <a:solidFill>
                  <a:schemeClr val="tx1"/>
                </a:solidFill>
                <a:latin typeface="+mn-lt"/>
                <a:ea typeface="+mn-ea"/>
                <a:cs typeface="+mn-cs"/>
              </a:rPr>
              <a:t> strategy – Have students determine which </a:t>
            </a:r>
            <a:r>
              <a:rPr lang="en-US" sz="1200" kern="1200" baseline="0" dirty="0" err="1" smtClean="0">
                <a:solidFill>
                  <a:schemeClr val="tx1"/>
                </a:solidFill>
                <a:latin typeface="+mn-lt"/>
                <a:ea typeface="+mn-ea"/>
                <a:cs typeface="+mn-cs"/>
              </a:rPr>
              <a:t>organisims</a:t>
            </a:r>
            <a:r>
              <a:rPr lang="en-US" sz="1200" kern="1200" baseline="0" dirty="0" smtClean="0">
                <a:solidFill>
                  <a:schemeClr val="tx1"/>
                </a:solidFill>
                <a:latin typeface="+mn-lt"/>
                <a:ea typeface="+mn-ea"/>
                <a:cs typeface="+mn-cs"/>
              </a:rPr>
              <a:t> have a common ancestor at the location of the question mark. (All except the pig).</a:t>
            </a:r>
            <a:endParaRPr lang="en-US" dirty="0" smtClean="0"/>
          </a:p>
          <a:p>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49</a:t>
            </a:fld>
            <a:endParaRPr lang="en-US"/>
          </a:p>
        </p:txBody>
      </p:sp>
    </p:spTree>
    <p:extLst>
      <p:ext uri="{BB962C8B-B14F-4D97-AF65-F5344CB8AC3E}">
        <p14:creationId xmlns:p14="http://schemas.microsoft.com/office/powerpoint/2010/main" val="2573707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strategy – Follow</a:t>
            </a:r>
            <a:r>
              <a:rPr lang="en-US" baseline="0" dirty="0" smtClean="0"/>
              <a:t> directions on the screen. </a:t>
            </a:r>
            <a:r>
              <a:rPr lang="en-US" dirty="0" smtClean="0"/>
              <a:t>Figure</a:t>
            </a:r>
            <a:r>
              <a:rPr lang="en-US" baseline="0" dirty="0" smtClean="0"/>
              <a:t> 1 can be used to identify how long certain fossils appeared on earth; Figure 2 can be used to identify the common ancestor of the organisms shown and common characteristics among organisms. Figure 2 can also identify phyla that are the most closely related to one another.</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50</a:t>
            </a:fld>
            <a:endParaRPr lang="en-US"/>
          </a:p>
        </p:txBody>
      </p:sp>
    </p:spTree>
    <p:extLst>
      <p:ext uri="{BB962C8B-B14F-4D97-AF65-F5344CB8AC3E}">
        <p14:creationId xmlns:p14="http://schemas.microsoft.com/office/powerpoint/2010/main" val="2323862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video clip.</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51</a:t>
            </a:fld>
            <a:endParaRPr lang="en-US"/>
          </a:p>
        </p:txBody>
      </p:sp>
    </p:spTree>
    <p:extLst>
      <p:ext uri="{BB962C8B-B14F-4D97-AF65-F5344CB8AC3E}">
        <p14:creationId xmlns:p14="http://schemas.microsoft.com/office/powerpoint/2010/main" val="1490996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a:t>
            </a:r>
            <a:r>
              <a:rPr lang="en-US" baseline="0" dirty="0" smtClean="0"/>
              <a:t> strategy – present information on the slide, and have students complete individually. May be used as a basis for grouping for differentiation.</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52</a:t>
            </a:fld>
            <a:endParaRPr lang="en-US"/>
          </a:p>
        </p:txBody>
      </p:sp>
    </p:spTree>
    <p:extLst>
      <p:ext uri="{BB962C8B-B14F-4D97-AF65-F5344CB8AC3E}">
        <p14:creationId xmlns:p14="http://schemas.microsoft.com/office/powerpoint/2010/main" val="397292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Present the information on the slide.  Have students copy the types of fossils into their notes.</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5</a:t>
            </a:fld>
            <a:endParaRPr lang="en-US"/>
          </a:p>
        </p:txBody>
      </p:sp>
    </p:spTree>
    <p:extLst>
      <p:ext uri="{BB962C8B-B14F-4D97-AF65-F5344CB8AC3E}">
        <p14:creationId xmlns:p14="http://schemas.microsoft.com/office/powerpoint/2010/main" val="92087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strategy – Present information in the slide. Students learned about the different types of rocks in 6</a:t>
            </a:r>
            <a:r>
              <a:rPr lang="en-US" baseline="30000" dirty="0" smtClean="0"/>
              <a:t>th</a:t>
            </a:r>
            <a:r>
              <a:rPr lang="en-US" dirty="0" smtClean="0"/>
              <a:t> grade science. Use their</a:t>
            </a:r>
            <a:r>
              <a:rPr lang="en-US" baseline="0" dirty="0" smtClean="0"/>
              <a:t> previous knowledge of rocks to guess why most fossils are found in sedimentary rock.</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6</a:t>
            </a:fld>
            <a:endParaRPr lang="en-US"/>
          </a:p>
        </p:txBody>
      </p:sp>
    </p:spTree>
    <p:extLst>
      <p:ext uri="{BB962C8B-B14F-4D97-AF65-F5344CB8AC3E}">
        <p14:creationId xmlns:p14="http://schemas.microsoft.com/office/powerpoint/2010/main" val="197261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a:t>
            </a:r>
            <a:r>
              <a:rPr lang="en-US" baseline="0" dirty="0" smtClean="0"/>
              <a:t> strategy – Present the information in the slide.</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7</a:t>
            </a:fld>
            <a:endParaRPr lang="en-US"/>
          </a:p>
        </p:txBody>
      </p:sp>
    </p:spTree>
    <p:extLst>
      <p:ext uri="{BB962C8B-B14F-4D97-AF65-F5344CB8AC3E}">
        <p14:creationId xmlns:p14="http://schemas.microsoft.com/office/powerpoint/2010/main" val="421747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strategy – Refer to the diagram at the right, noting the changes in the picture resulting</a:t>
            </a:r>
            <a:r>
              <a:rPr lang="en-US" baseline="0" dirty="0" smtClean="0"/>
              <a:t> in the fossil being in deeper layers.  Review the term “inference”. The “Dogs and Turnips” activity may be used at this point.</a:t>
            </a:r>
            <a:endParaRPr lang="en-US" dirty="0"/>
          </a:p>
        </p:txBody>
      </p:sp>
      <p:sp>
        <p:nvSpPr>
          <p:cNvPr id="4" name="Slide Number Placeholder 3"/>
          <p:cNvSpPr>
            <a:spLocks noGrp="1"/>
          </p:cNvSpPr>
          <p:nvPr>
            <p:ph type="sldNum" sz="quarter" idx="10"/>
          </p:nvPr>
        </p:nvSpPr>
        <p:spPr/>
        <p:txBody>
          <a:bodyPr/>
          <a:lstStyle/>
          <a:p>
            <a:fld id="{0E19BFBF-5796-477A-9A08-6FEAB38E9013}" type="slidenum">
              <a:rPr lang="en-US" smtClean="0"/>
              <a:pPr/>
              <a:t>8</a:t>
            </a:fld>
            <a:endParaRPr lang="en-US"/>
          </a:p>
        </p:txBody>
      </p:sp>
    </p:spTree>
    <p:extLst>
      <p:ext uri="{BB962C8B-B14F-4D97-AF65-F5344CB8AC3E}">
        <p14:creationId xmlns:p14="http://schemas.microsoft.com/office/powerpoint/2010/main" val="48035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strategy – Allow</a:t>
            </a:r>
            <a:r>
              <a:rPr lang="en-US" baseline="0" dirty="0" smtClean="0"/>
              <a:t> students to make inferences from the picture. </a:t>
            </a:r>
            <a:r>
              <a:rPr lang="en-US" dirty="0" smtClean="0"/>
              <a:t>It is a relatively large</a:t>
            </a:r>
            <a:r>
              <a:rPr lang="en-US" baseline="0" dirty="0" smtClean="0"/>
              <a:t> animal which indicates the other types of organisms on earth at that time. The organism eats meat because it has sharp teeth. be used at this point.”The Great Fossil Find” or the “</a:t>
            </a:r>
            <a:r>
              <a:rPr lang="en-US" baseline="0" dirty="0" err="1" smtClean="0"/>
              <a:t>Xenosmilus</a:t>
            </a:r>
            <a:r>
              <a:rPr lang="en-US" baseline="0" dirty="0" smtClean="0"/>
              <a:t>” activity may be used at this point.</a:t>
            </a:r>
          </a:p>
        </p:txBody>
      </p:sp>
      <p:sp>
        <p:nvSpPr>
          <p:cNvPr id="4" name="Slide Number Placeholder 3"/>
          <p:cNvSpPr>
            <a:spLocks noGrp="1"/>
          </p:cNvSpPr>
          <p:nvPr>
            <p:ph type="sldNum" sz="quarter" idx="10"/>
          </p:nvPr>
        </p:nvSpPr>
        <p:spPr/>
        <p:txBody>
          <a:bodyPr/>
          <a:lstStyle/>
          <a:p>
            <a:fld id="{0E19BFBF-5796-477A-9A08-6FEAB38E9013}" type="slidenum">
              <a:rPr lang="en-US" smtClean="0"/>
              <a:pPr/>
              <a:t>9</a:t>
            </a:fld>
            <a:endParaRPr lang="en-US"/>
          </a:p>
        </p:txBody>
      </p:sp>
    </p:spTree>
    <p:extLst>
      <p:ext uri="{BB962C8B-B14F-4D97-AF65-F5344CB8AC3E}">
        <p14:creationId xmlns:p14="http://schemas.microsoft.com/office/powerpoint/2010/main" val="3330698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38205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81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81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32479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36070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522167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43075"/>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743075"/>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0598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24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98683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50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9002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248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743075"/>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txStyles>
    <p:titleStyle>
      <a:lvl1pPr marL="284163" indent="-284163" algn="l" rtl="0" fontAlgn="base">
        <a:spcBef>
          <a:spcPct val="0"/>
        </a:spcBef>
        <a:spcAft>
          <a:spcPct val="0"/>
        </a:spcAft>
        <a:buBlip>
          <a:blip r:embed="rId14"/>
        </a:buBlip>
        <a:defRPr sz="2400" b="1">
          <a:solidFill>
            <a:srgbClr val="186496"/>
          </a:solidFill>
          <a:latin typeface="+mj-lt"/>
          <a:ea typeface="+mj-ea"/>
          <a:cs typeface="+mj-cs"/>
        </a:defRPr>
      </a:lvl1pPr>
      <a:lvl2pPr marL="284163" indent="-284163" algn="l" rtl="0" fontAlgn="base">
        <a:spcBef>
          <a:spcPct val="0"/>
        </a:spcBef>
        <a:spcAft>
          <a:spcPct val="0"/>
        </a:spcAft>
        <a:buBlip>
          <a:blip r:embed="rId14"/>
        </a:buBlip>
        <a:defRPr sz="2400" b="1">
          <a:solidFill>
            <a:srgbClr val="186496"/>
          </a:solidFill>
          <a:latin typeface="Arial" pitchFamily="34" charset="0"/>
        </a:defRPr>
      </a:lvl2pPr>
      <a:lvl3pPr marL="284163" indent="-284163" algn="l" rtl="0" fontAlgn="base">
        <a:spcBef>
          <a:spcPct val="0"/>
        </a:spcBef>
        <a:spcAft>
          <a:spcPct val="0"/>
        </a:spcAft>
        <a:buBlip>
          <a:blip r:embed="rId14"/>
        </a:buBlip>
        <a:defRPr sz="2400" b="1">
          <a:solidFill>
            <a:srgbClr val="186496"/>
          </a:solidFill>
          <a:latin typeface="Arial" pitchFamily="34" charset="0"/>
        </a:defRPr>
      </a:lvl3pPr>
      <a:lvl4pPr marL="284163" indent="-284163" algn="l" rtl="0" fontAlgn="base">
        <a:spcBef>
          <a:spcPct val="0"/>
        </a:spcBef>
        <a:spcAft>
          <a:spcPct val="0"/>
        </a:spcAft>
        <a:buBlip>
          <a:blip r:embed="rId14"/>
        </a:buBlip>
        <a:defRPr sz="2400" b="1">
          <a:solidFill>
            <a:srgbClr val="186496"/>
          </a:solidFill>
          <a:latin typeface="Arial" pitchFamily="34" charset="0"/>
        </a:defRPr>
      </a:lvl4pPr>
      <a:lvl5pPr marL="284163" indent="-284163" algn="l" rtl="0" fontAlgn="base">
        <a:spcBef>
          <a:spcPct val="0"/>
        </a:spcBef>
        <a:spcAft>
          <a:spcPct val="0"/>
        </a:spcAft>
        <a:buBlip>
          <a:blip r:embed="rId14"/>
        </a:buBlip>
        <a:defRPr sz="2400" b="1">
          <a:solidFill>
            <a:srgbClr val="186496"/>
          </a:solidFill>
          <a:latin typeface="Arial" pitchFamily="34" charset="0"/>
        </a:defRPr>
      </a:lvl5pPr>
      <a:lvl6pPr marL="741363" indent="-284163" algn="l" rtl="0" fontAlgn="base">
        <a:spcBef>
          <a:spcPct val="0"/>
        </a:spcBef>
        <a:spcAft>
          <a:spcPct val="0"/>
        </a:spcAft>
        <a:buBlip>
          <a:blip r:embed="rId14"/>
        </a:buBlip>
        <a:defRPr sz="2400" b="1">
          <a:solidFill>
            <a:srgbClr val="186496"/>
          </a:solidFill>
          <a:latin typeface="Arial" pitchFamily="34" charset="0"/>
        </a:defRPr>
      </a:lvl6pPr>
      <a:lvl7pPr marL="1198563" indent="-284163" algn="l" rtl="0" fontAlgn="base">
        <a:spcBef>
          <a:spcPct val="0"/>
        </a:spcBef>
        <a:spcAft>
          <a:spcPct val="0"/>
        </a:spcAft>
        <a:buBlip>
          <a:blip r:embed="rId14"/>
        </a:buBlip>
        <a:defRPr sz="2400" b="1">
          <a:solidFill>
            <a:srgbClr val="186496"/>
          </a:solidFill>
          <a:latin typeface="Arial" pitchFamily="34" charset="0"/>
        </a:defRPr>
      </a:lvl7pPr>
      <a:lvl8pPr marL="1655763" indent="-284163" algn="l" rtl="0" fontAlgn="base">
        <a:spcBef>
          <a:spcPct val="0"/>
        </a:spcBef>
        <a:spcAft>
          <a:spcPct val="0"/>
        </a:spcAft>
        <a:buBlip>
          <a:blip r:embed="rId14"/>
        </a:buBlip>
        <a:defRPr sz="2400" b="1">
          <a:solidFill>
            <a:srgbClr val="186496"/>
          </a:solidFill>
          <a:latin typeface="Arial" pitchFamily="34" charset="0"/>
        </a:defRPr>
      </a:lvl8pPr>
      <a:lvl9pPr marL="2112963" indent="-284163" algn="l" rtl="0" fontAlgn="base">
        <a:spcBef>
          <a:spcPct val="0"/>
        </a:spcBef>
        <a:spcAft>
          <a:spcPct val="0"/>
        </a:spcAft>
        <a:buBlip>
          <a:blip r:embed="rId14"/>
        </a:buBlip>
        <a:defRPr sz="2400" b="1">
          <a:solidFill>
            <a:srgbClr val="186496"/>
          </a:solidFill>
          <a:latin typeface="Arial"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NSrNT-nID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www.youtube.com/watch?v=XfwMjTcaz64&amp;index=9&amp;list=PLptu4r4rvj3mWd28JgeCgtBhG6BBl9SH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_C6cqsOf2mI"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http://www.anselm.edu/homepage/jpitocch/genbi101/18_04AnimalMorphPhylo-L%20copy.jpg" TargetMode="Externa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www.youtube.com/watch?v=lIEoO5KdPv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40700" cy="1569660"/>
          </a:xfrm>
        </p:spPr>
        <p:txBody>
          <a:bodyPr/>
          <a:lstStyle/>
          <a:p>
            <a:pPr marL="0" indent="0" algn="ctr">
              <a:buNone/>
            </a:pPr>
            <a:r>
              <a:rPr lang="en-US" sz="3200" dirty="0" smtClean="0"/>
              <a:t>Looking at the two pictures, can </a:t>
            </a:r>
            <a:br>
              <a:rPr lang="en-US" sz="3200" dirty="0" smtClean="0"/>
            </a:br>
            <a:r>
              <a:rPr lang="en-US" sz="3200" dirty="0" smtClean="0"/>
              <a:t>you describe how this form of communication has changed over time?</a:t>
            </a:r>
            <a:endParaRPr lang="en-US" sz="3200" dirty="0"/>
          </a:p>
        </p:txBody>
      </p:sp>
      <p:pic>
        <p:nvPicPr>
          <p:cNvPr id="8194" name="Picture 2" descr="http://media.web.britannica.com/eb-media/62/80562-004-087710F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7585"/>
            <a:ext cx="3162300" cy="4286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s://www.apple.com/support/assets/images/products/iphone/hero_iphone_6_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130" y="2743199"/>
            <a:ext cx="50292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461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cimg2.ck12.org/datastreams/f-d%3A227aa315fc69b354c3e0496f1133ecb2f1056fb6b670b25659f84482%2BIMAGE_THUMB_POSTCARD%2BIMAGE_THUMB_POSTCAR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869628"/>
            <a:ext cx="4017997" cy="46397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2401" y="228600"/>
            <a:ext cx="8742396" cy="1371600"/>
          </a:xfrm>
          <a:prstGeom prst="rect">
            <a:avLst/>
          </a:prstGeom>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2800" dirty="0" smtClean="0"/>
              <a:t>How can scientists tell that the first organisms lived in oceans, or that dinosaurs lived on land and that they disappeared 65 million years ago?</a:t>
            </a:r>
            <a:endParaRPr lang="en-US" sz="2800" dirty="0"/>
          </a:p>
        </p:txBody>
      </p:sp>
      <p:sp>
        <p:nvSpPr>
          <p:cNvPr id="4" name="Title 1"/>
          <p:cNvSpPr txBox="1">
            <a:spLocks/>
          </p:cNvSpPr>
          <p:nvPr/>
        </p:nvSpPr>
        <p:spPr>
          <a:xfrm>
            <a:off x="152402" y="2209800"/>
            <a:ext cx="4495798" cy="1828800"/>
          </a:xfrm>
          <a:prstGeom prst="rect">
            <a:avLst/>
          </a:prstGeom>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2800" dirty="0" smtClean="0"/>
              <a:t>These questions and others can be addressed by determining the age of fossils.</a:t>
            </a:r>
          </a:p>
          <a:p>
            <a:pPr marL="0" indent="0" algn="ctr">
              <a:buFontTx/>
              <a:buNone/>
            </a:pPr>
            <a:endParaRPr lang="en-US" sz="2800" dirty="0"/>
          </a:p>
        </p:txBody>
      </p:sp>
      <p:sp>
        <p:nvSpPr>
          <p:cNvPr id="5" name="Title 1"/>
          <p:cNvSpPr txBox="1">
            <a:spLocks/>
          </p:cNvSpPr>
          <p:nvPr/>
        </p:nvSpPr>
        <p:spPr>
          <a:xfrm>
            <a:off x="203793" y="4495800"/>
            <a:ext cx="4495798" cy="1828800"/>
          </a:xfrm>
          <a:prstGeom prst="rect">
            <a:avLst/>
          </a:prstGeom>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2800" dirty="0" smtClean="0"/>
              <a:t>Scientists use relative dating and absolute dating to describe the age of fossils.</a:t>
            </a:r>
          </a:p>
        </p:txBody>
      </p:sp>
    </p:spTree>
    <p:extLst>
      <p:ext uri="{BB962C8B-B14F-4D97-AF65-F5344CB8AC3E}">
        <p14:creationId xmlns:p14="http://schemas.microsoft.com/office/powerpoint/2010/main" val="15763140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2185214"/>
          </a:xfrm>
        </p:spPr>
        <p:txBody>
          <a:bodyPr/>
          <a:lstStyle/>
          <a:p>
            <a:pPr marL="0" indent="0" algn="ctr">
              <a:buNone/>
            </a:pPr>
            <a:r>
              <a:rPr lang="en-US" sz="3400" dirty="0" smtClean="0"/>
              <a:t>Older fossils are found in deeper layers of the earth’s sedimentary rock; younger fossils are found in the upper layers of the earth’s sedimentary rock.</a:t>
            </a:r>
            <a:endParaRPr lang="en-US" sz="3400" dirty="0"/>
          </a:p>
        </p:txBody>
      </p:sp>
      <p:pic>
        <p:nvPicPr>
          <p:cNvPr id="3074" name="Picture 2" descr="http://www.bbc.co.uk/staticarchive/45e682c448bfef3a80f737152d81d9b17ff9f6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667000"/>
            <a:ext cx="5498127" cy="406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985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300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http://greenforecast.com/wp-content/uploads/2013/04/geologic-time-draw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179" y="685800"/>
            <a:ext cx="5160042" cy="53384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838200"/>
            <a:ext cx="4114800" cy="4524315"/>
          </a:xfrm>
        </p:spPr>
        <p:txBody>
          <a:bodyPr/>
          <a:lstStyle/>
          <a:p>
            <a:pPr marL="0" indent="0" algn="ctr">
              <a:buNone/>
            </a:pPr>
            <a:r>
              <a:rPr lang="en-US" sz="3600" dirty="0" smtClean="0"/>
              <a:t>The fossil record and the geologic time scale provide reference to when and how long organisms have existed on planet Earth.</a:t>
            </a:r>
            <a:endParaRPr lang="en-US" sz="3600" dirty="0"/>
          </a:p>
        </p:txBody>
      </p:sp>
    </p:spTree>
    <p:extLst>
      <p:ext uri="{BB962C8B-B14F-4D97-AF65-F5344CB8AC3E}">
        <p14:creationId xmlns:p14="http://schemas.microsoft.com/office/powerpoint/2010/main" val="34935118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15433" y="228600"/>
            <a:ext cx="8534400" cy="2308324"/>
          </a:xfrm>
          <a:prstGeom prst="rect">
            <a:avLst/>
          </a:prstGeom>
        </p:spPr>
        <p:txBody>
          <a:bodyPr wrap="square">
            <a:spAutoFit/>
          </a:bodyPr>
          <a:lstStyle/>
          <a:p>
            <a:pPr algn="ctr"/>
            <a:r>
              <a:rPr lang="en-US" sz="3600" b="1" dirty="0" smtClean="0">
                <a:solidFill>
                  <a:srgbClr val="186496"/>
                </a:solidFill>
                <a:latin typeface="Arial" pitchFamily="34" charset="0"/>
                <a:cs typeface="Arial" pitchFamily="34" charset="0"/>
              </a:rPr>
              <a:t>The fossil record is the </a:t>
            </a:r>
            <a:r>
              <a:rPr lang="en-US" sz="3600" b="1" dirty="0">
                <a:solidFill>
                  <a:srgbClr val="186496"/>
                </a:solidFill>
                <a:latin typeface="Arial" pitchFamily="34" charset="0"/>
                <a:cs typeface="Arial" pitchFamily="34" charset="0"/>
              </a:rPr>
              <a:t>total number of fossils that have been discovered, as well as </a:t>
            </a:r>
            <a:r>
              <a:rPr lang="en-US" sz="3600" b="1" dirty="0" smtClean="0">
                <a:solidFill>
                  <a:srgbClr val="186496"/>
                </a:solidFill>
                <a:latin typeface="Arial" pitchFamily="34" charset="0"/>
                <a:cs typeface="Arial" pitchFamily="34" charset="0"/>
              </a:rPr>
              <a:t>the </a:t>
            </a:r>
            <a:r>
              <a:rPr lang="en-US" sz="3600" b="1" dirty="0">
                <a:solidFill>
                  <a:srgbClr val="186496"/>
                </a:solidFill>
                <a:latin typeface="Arial" pitchFamily="34" charset="0"/>
                <a:cs typeface="Arial" pitchFamily="34" charset="0"/>
              </a:rPr>
              <a:t>information </a:t>
            </a:r>
            <a:r>
              <a:rPr lang="en-US" sz="3600" b="1" dirty="0" smtClean="0">
                <a:solidFill>
                  <a:srgbClr val="186496"/>
                </a:solidFill>
                <a:latin typeface="Arial" pitchFamily="34" charset="0"/>
                <a:cs typeface="Arial" pitchFamily="34" charset="0"/>
              </a:rPr>
              <a:t>gained </a:t>
            </a:r>
            <a:r>
              <a:rPr lang="en-US" sz="3600" b="1" dirty="0">
                <a:solidFill>
                  <a:srgbClr val="186496"/>
                </a:solidFill>
                <a:latin typeface="Arial" pitchFamily="34" charset="0"/>
                <a:cs typeface="Arial" pitchFamily="34" charset="0"/>
              </a:rPr>
              <a:t>from </a:t>
            </a:r>
            <a:r>
              <a:rPr lang="en-US" sz="3600" b="1" dirty="0" smtClean="0">
                <a:solidFill>
                  <a:srgbClr val="186496"/>
                </a:solidFill>
                <a:latin typeface="Arial" pitchFamily="34" charset="0"/>
                <a:cs typeface="Arial" pitchFamily="34" charset="0"/>
              </a:rPr>
              <a:t>them.</a:t>
            </a:r>
            <a:endParaRPr lang="en-US" sz="3600" b="1" dirty="0">
              <a:solidFill>
                <a:srgbClr val="186496"/>
              </a:solidFill>
              <a:latin typeface="Arial" pitchFamily="34" charset="0"/>
              <a:cs typeface="Arial" pitchFamily="34" charset="0"/>
            </a:endParaRPr>
          </a:p>
        </p:txBody>
      </p:sp>
      <p:pic>
        <p:nvPicPr>
          <p:cNvPr id="5122" name="Picture 2" descr="http://www.catholiceducation.org/en/images/Science/Foss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233" y="2784236"/>
            <a:ext cx="4876800" cy="380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124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300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www.creationsciencetoday.com/_images/24-Geologic-Time-Scale-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237" y="381000"/>
            <a:ext cx="4428744" cy="59847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89860" y="957348"/>
            <a:ext cx="3430772" cy="4832092"/>
          </a:xfrm>
          <a:prstGeom prst="rect">
            <a:avLst/>
          </a:prstGeom>
        </p:spPr>
        <p:txBody>
          <a:bodyPr wrap="square">
            <a:spAutoFit/>
          </a:bodyPr>
          <a:lstStyle/>
          <a:p>
            <a:pPr algn="ctr"/>
            <a:r>
              <a:rPr lang="en-US" sz="2800" b="1" dirty="0">
                <a:solidFill>
                  <a:srgbClr val="186496"/>
                </a:solidFill>
                <a:latin typeface="Arial" pitchFamily="34" charset="0"/>
                <a:cs typeface="Arial" pitchFamily="34" charset="0"/>
              </a:rPr>
              <a:t>The geologic time scale </a:t>
            </a:r>
            <a:r>
              <a:rPr lang="en-US" sz="2800" b="1" dirty="0" smtClean="0">
                <a:solidFill>
                  <a:srgbClr val="186496"/>
                </a:solidFill>
                <a:latin typeface="Arial" pitchFamily="34" charset="0"/>
                <a:cs typeface="Arial" pitchFamily="34" charset="0"/>
              </a:rPr>
              <a:t>is </a:t>
            </a:r>
            <a:r>
              <a:rPr lang="en-US" sz="2800" b="1" dirty="0">
                <a:solidFill>
                  <a:srgbClr val="186496"/>
                </a:solidFill>
                <a:latin typeface="Arial" pitchFamily="34" charset="0"/>
                <a:cs typeface="Arial" pitchFamily="34" charset="0"/>
              </a:rPr>
              <a:t>a system of chronological measurement that </a:t>
            </a:r>
            <a:r>
              <a:rPr lang="en-US" sz="2800" b="1" dirty="0" smtClean="0">
                <a:solidFill>
                  <a:srgbClr val="186496"/>
                </a:solidFill>
                <a:latin typeface="Arial" pitchFamily="34" charset="0"/>
                <a:cs typeface="Arial" pitchFamily="34" charset="0"/>
              </a:rPr>
              <a:t>describes </a:t>
            </a:r>
            <a:r>
              <a:rPr lang="en-US" sz="2800" b="1" dirty="0">
                <a:solidFill>
                  <a:srgbClr val="186496"/>
                </a:solidFill>
                <a:latin typeface="Arial" pitchFamily="34" charset="0"/>
                <a:cs typeface="Arial" pitchFamily="34" charset="0"/>
              </a:rPr>
              <a:t>the timing and relationships between events that have occurred throughout Earth's history.</a:t>
            </a:r>
          </a:p>
        </p:txBody>
      </p:sp>
      <p:cxnSp>
        <p:nvCxnSpPr>
          <p:cNvPr id="3" name="Straight Arrow Connector 2"/>
          <p:cNvCxnSpPr/>
          <p:nvPr/>
        </p:nvCxnSpPr>
        <p:spPr bwMode="auto">
          <a:xfrm>
            <a:off x="1991833" y="501501"/>
            <a:ext cx="2276856" cy="0"/>
          </a:xfrm>
          <a:prstGeom prst="straightConnector1">
            <a:avLst/>
          </a:prstGeom>
          <a:solidFill>
            <a:schemeClr val="accent1"/>
          </a:solidFill>
          <a:ln w="152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6739268" y="402266"/>
            <a:ext cx="304800" cy="57912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3286475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image.slidesharecdn.com/fossilsteach-111024141327-phpapp02/95/fossils-teach-51-728.jpg?cb=13194836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028" y="2057400"/>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4928" y="877992"/>
            <a:ext cx="8534400" cy="1754326"/>
          </a:xfrm>
          <a:prstGeom prst="rect">
            <a:avLst/>
          </a:prstGeom>
        </p:spPr>
        <p:txBody>
          <a:bodyPr wrap="square">
            <a:spAutoFit/>
          </a:bodyPr>
          <a:lstStyle/>
          <a:p>
            <a:pPr algn="ctr"/>
            <a:r>
              <a:rPr lang="en-US" sz="3600" b="1" dirty="0" smtClean="0">
                <a:solidFill>
                  <a:srgbClr val="186496"/>
                </a:solidFill>
                <a:latin typeface="Arial" pitchFamily="34" charset="0"/>
                <a:cs typeface="Arial" pitchFamily="34" charset="0"/>
              </a:rPr>
              <a:t>Turn to an elbow partner and answer the question below. Discuss how to determine the correct answer.</a:t>
            </a:r>
            <a:endParaRPr lang="en-US" sz="36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5250611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www.proprofs.com/quiz-school/user_upload/ckeditor/Q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654906" y="1818012"/>
            <a:ext cx="7541874"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2142" y="381000"/>
            <a:ext cx="8534400" cy="1477328"/>
          </a:xfrm>
          <a:prstGeom prst="rect">
            <a:avLst/>
          </a:prstGeom>
        </p:spPr>
        <p:txBody>
          <a:bodyPr wrap="square">
            <a:spAutoFit/>
          </a:bodyPr>
          <a:lstStyle/>
          <a:p>
            <a:pPr algn="ctr"/>
            <a:r>
              <a:rPr lang="en-US" sz="3000" b="1" dirty="0" smtClean="0">
                <a:solidFill>
                  <a:srgbClr val="186496"/>
                </a:solidFill>
                <a:latin typeface="Arial" pitchFamily="34" charset="0"/>
                <a:cs typeface="Arial" pitchFamily="34" charset="0"/>
              </a:rPr>
              <a:t>With the same elbow partner describe the changes in the fossils you see in each layer and what they tell you about that time period.</a:t>
            </a:r>
            <a:endParaRPr lang="en-US" sz="30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33857103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https://www.superteachertools.net/jeopardyx/uploads/20140210/15-cr-1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09800"/>
            <a:ext cx="6653530" cy="42496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2142" y="381000"/>
            <a:ext cx="8534400" cy="1477328"/>
          </a:xfrm>
          <a:prstGeom prst="rect">
            <a:avLst/>
          </a:prstGeom>
        </p:spPr>
        <p:txBody>
          <a:bodyPr wrap="square">
            <a:spAutoFit/>
          </a:bodyPr>
          <a:lstStyle/>
          <a:p>
            <a:pPr algn="ctr"/>
            <a:r>
              <a:rPr lang="en-US" sz="3000" b="1" dirty="0" smtClean="0">
                <a:solidFill>
                  <a:srgbClr val="186496"/>
                </a:solidFill>
                <a:latin typeface="Arial" pitchFamily="34" charset="0"/>
                <a:cs typeface="Arial" pitchFamily="34" charset="0"/>
              </a:rPr>
              <a:t>Turn to a different partner. Compare layer C to layer F in the diagram below. </a:t>
            </a:r>
            <a:r>
              <a:rPr lang="en-US" sz="3000" b="1" dirty="0">
                <a:solidFill>
                  <a:srgbClr val="186496"/>
                </a:solidFill>
                <a:latin typeface="Arial" pitchFamily="34" charset="0"/>
                <a:cs typeface="Arial" pitchFamily="34" charset="0"/>
              </a:rPr>
              <a:t>W</a:t>
            </a:r>
            <a:r>
              <a:rPr lang="en-US" sz="3000" b="1" dirty="0" smtClean="0">
                <a:solidFill>
                  <a:srgbClr val="186496"/>
                </a:solidFill>
                <a:latin typeface="Arial" pitchFamily="34" charset="0"/>
                <a:cs typeface="Arial" pitchFamily="34" charset="0"/>
              </a:rPr>
              <a:t>hat evidence do these fossils provide of changes on earth?</a:t>
            </a:r>
            <a:endParaRPr lang="en-US" sz="30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6494936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752600"/>
            <a:ext cx="4419600" cy="3785652"/>
          </a:xfrm>
          <a:prstGeom prst="rect">
            <a:avLst/>
          </a:prstGeom>
        </p:spPr>
        <p:txBody>
          <a:bodyPr wrap="square">
            <a:spAutoFit/>
          </a:bodyPr>
          <a:lstStyle/>
          <a:p>
            <a:pPr algn="ctr"/>
            <a:r>
              <a:rPr lang="en-US" sz="4000" b="1" dirty="0" smtClean="0">
                <a:solidFill>
                  <a:srgbClr val="186496"/>
                </a:solidFill>
                <a:latin typeface="Arial" pitchFamily="34" charset="0"/>
                <a:cs typeface="Arial" pitchFamily="34" charset="0"/>
              </a:rPr>
              <a:t>Complete the Using Fossils to Gather Evidence </a:t>
            </a:r>
            <a:br>
              <a:rPr lang="en-US" sz="4000" b="1" dirty="0" smtClean="0">
                <a:solidFill>
                  <a:srgbClr val="186496"/>
                </a:solidFill>
                <a:latin typeface="Arial" pitchFamily="34" charset="0"/>
                <a:cs typeface="Arial" pitchFamily="34" charset="0"/>
              </a:rPr>
            </a:br>
            <a:r>
              <a:rPr lang="en-US" sz="4000" b="1" dirty="0" smtClean="0">
                <a:solidFill>
                  <a:srgbClr val="186496"/>
                </a:solidFill>
                <a:latin typeface="Arial" pitchFamily="34" charset="0"/>
                <a:cs typeface="Arial" pitchFamily="34" charset="0"/>
              </a:rPr>
              <a:t>of Once Living Organisms Worksheet</a:t>
            </a:r>
            <a:endParaRPr lang="en-US" sz="4000" b="1" dirty="0">
              <a:solidFill>
                <a:srgbClr val="186496"/>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43769958"/>
              </p:ext>
            </p:extLst>
          </p:nvPr>
        </p:nvGraphicFramePr>
        <p:xfrm>
          <a:off x="4800600" y="1295400"/>
          <a:ext cx="3886200" cy="5029200"/>
        </p:xfrm>
        <a:graphic>
          <a:graphicData uri="http://schemas.openxmlformats.org/presentationml/2006/ole">
            <mc:AlternateContent xmlns:mc="http://schemas.openxmlformats.org/markup-compatibility/2006">
              <mc:Choice xmlns:v="urn:schemas-microsoft-com:vml" Requires="v">
                <p:oleObj spid="_x0000_s6199" name="Acrobat Document" r:id="rId4" imgW="7768440" imgH="10058400" progId="AcroExch.Document.11">
                  <p:embed/>
                </p:oleObj>
              </mc:Choice>
              <mc:Fallback>
                <p:oleObj name="Acrobat Document" r:id="rId4" imgW="7768440" imgH="10058400" progId="AcroExch.Document.11">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38862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1549014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930" y="2133600"/>
            <a:ext cx="8077200" cy="2554545"/>
          </a:xfrm>
          <a:prstGeom prst="rect">
            <a:avLst/>
          </a:prstGeom>
        </p:spPr>
        <p:txBody>
          <a:bodyPr wrap="square">
            <a:spAutoFit/>
          </a:bodyPr>
          <a:lstStyle/>
          <a:p>
            <a:pPr algn="ctr"/>
            <a:r>
              <a:rPr lang="en-US" sz="8000" b="1" dirty="0" smtClean="0">
                <a:solidFill>
                  <a:srgbClr val="186496"/>
                </a:solidFill>
                <a:latin typeface="Arial" pitchFamily="34" charset="0"/>
                <a:cs typeface="Arial" pitchFamily="34" charset="0"/>
                <a:hlinkClick r:id="rId3"/>
              </a:rPr>
              <a:t>Mr. Parr Fossils Song</a:t>
            </a:r>
            <a:endParaRPr lang="en-US" sz="80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7163423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4525"/>
            <a:ext cx="8686800" cy="2985433"/>
          </a:xfrm>
        </p:spPr>
        <p:txBody>
          <a:bodyPr/>
          <a:lstStyle/>
          <a:p>
            <a:pPr marL="0" indent="0" algn="ctr">
              <a:buNone/>
            </a:pPr>
            <a:r>
              <a:rPr lang="en-US" sz="4400" dirty="0" smtClean="0"/>
              <a:t>Essential Question:</a:t>
            </a:r>
            <a:br>
              <a:rPr lang="en-US" sz="4400" dirty="0" smtClean="0"/>
            </a:br>
            <a:r>
              <a:rPr lang="en-US" sz="1200" dirty="0" smtClean="0"/>
              <a:t/>
            </a:r>
            <a:br>
              <a:rPr lang="en-US" sz="1200" dirty="0" smtClean="0"/>
            </a:br>
            <a:r>
              <a:rPr lang="en-US" sz="4400" dirty="0" smtClean="0"/>
              <a:t>How do scientists define and support the theory of evolution?</a:t>
            </a:r>
            <a:endParaRPr lang="en-US" sz="4400" dirty="0"/>
          </a:p>
        </p:txBody>
      </p:sp>
      <p:sp>
        <p:nvSpPr>
          <p:cNvPr id="3" name="Title 1"/>
          <p:cNvSpPr txBox="1">
            <a:spLocks/>
          </p:cNvSpPr>
          <p:nvPr/>
        </p:nvSpPr>
        <p:spPr bwMode="auto">
          <a:xfrm>
            <a:off x="228600" y="3886200"/>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buFontTx/>
              <a:buNone/>
            </a:pPr>
            <a:r>
              <a:rPr lang="en-US" dirty="0" smtClean="0"/>
              <a:t>Standards:</a:t>
            </a:r>
          </a:p>
          <a:p>
            <a:pPr marL="0" indent="0">
              <a:buFontTx/>
              <a:buNone/>
            </a:pPr>
            <a:r>
              <a:rPr lang="en-US" dirty="0" smtClean="0"/>
              <a:t>S7L5a. Explain that physical characteristics of organisms have changed over successive generations (e.g. Darwin’s finches and peppered moths of Manchester)</a:t>
            </a:r>
          </a:p>
          <a:p>
            <a:pPr marL="0" indent="0">
              <a:buFontTx/>
              <a:buNone/>
            </a:pPr>
            <a:r>
              <a:rPr lang="en-US" dirty="0" smtClean="0"/>
              <a:t>S7L5c. Trace evidence that the fossil record found in sedimentary rock provides evidence for the long history of changing life forms.</a:t>
            </a:r>
            <a:endParaRPr lang="en-US" dirty="0"/>
          </a:p>
        </p:txBody>
      </p:sp>
    </p:spTree>
    <p:extLst>
      <p:ext uri="{BB962C8B-B14F-4D97-AF65-F5344CB8AC3E}">
        <p14:creationId xmlns:p14="http://schemas.microsoft.com/office/powerpoint/2010/main" val="709077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9101" y="1676400"/>
            <a:ext cx="8458200" cy="3917905"/>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6000" dirty="0" smtClean="0"/>
              <a:t>Evolution is the process through which species change over time.</a:t>
            </a:r>
          </a:p>
        </p:txBody>
      </p:sp>
    </p:spTree>
    <p:extLst>
      <p:ext uri="{BB962C8B-B14F-4D97-AF65-F5344CB8AC3E}">
        <p14:creationId xmlns:p14="http://schemas.microsoft.com/office/powerpoint/2010/main" val="289378122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9101" y="1066800"/>
            <a:ext cx="8458200" cy="9144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Evolution is a scientific theory. </a:t>
            </a:r>
          </a:p>
        </p:txBody>
      </p:sp>
      <p:sp>
        <p:nvSpPr>
          <p:cNvPr id="3" name="Title 1"/>
          <p:cNvSpPr txBox="1">
            <a:spLocks/>
          </p:cNvSpPr>
          <p:nvPr/>
        </p:nvSpPr>
        <p:spPr>
          <a:xfrm>
            <a:off x="334922" y="2362200"/>
            <a:ext cx="8458200" cy="38100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000" dirty="0" smtClean="0"/>
              <a:t>A scientific theory is a statement based on observation and experiment. If continued observation and experiment support the statement, it may become widely accepted.</a:t>
            </a:r>
          </a:p>
        </p:txBody>
      </p:sp>
    </p:spTree>
    <p:extLst>
      <p:ext uri="{BB962C8B-B14F-4D97-AF65-F5344CB8AC3E}">
        <p14:creationId xmlns:p14="http://schemas.microsoft.com/office/powerpoint/2010/main" val="21154585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9101" y="1066800"/>
            <a:ext cx="8458200" cy="22860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Activities to demonstrate Evidence and Theory</a:t>
            </a:r>
            <a:br>
              <a:rPr lang="en-US" sz="4400" dirty="0" smtClean="0"/>
            </a:br>
            <a:r>
              <a:rPr lang="en-US" sz="3600" dirty="0" smtClean="0"/>
              <a:t>[see resources]</a:t>
            </a:r>
            <a:r>
              <a:rPr lang="en-US" sz="4400" dirty="0" smtClean="0"/>
              <a:t> </a:t>
            </a:r>
          </a:p>
        </p:txBody>
      </p:sp>
      <p:sp>
        <p:nvSpPr>
          <p:cNvPr id="3" name="Title 1"/>
          <p:cNvSpPr txBox="1">
            <a:spLocks/>
          </p:cNvSpPr>
          <p:nvPr/>
        </p:nvSpPr>
        <p:spPr>
          <a:xfrm>
            <a:off x="612256" y="3733800"/>
            <a:ext cx="7907080" cy="2133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a:buFont typeface="Wingdings" pitchFamily="2" charset="2"/>
              <a:buChar char="§"/>
            </a:pPr>
            <a:r>
              <a:rPr lang="en-US" sz="4000" dirty="0" smtClean="0"/>
              <a:t>D and T Sentence</a:t>
            </a:r>
          </a:p>
          <a:p>
            <a:pPr>
              <a:buFont typeface="Wingdings" pitchFamily="2" charset="2"/>
              <a:buChar char="§"/>
            </a:pPr>
            <a:r>
              <a:rPr lang="en-US" sz="4000" dirty="0" smtClean="0"/>
              <a:t>The </a:t>
            </a:r>
            <a:r>
              <a:rPr lang="en-US" sz="4000" dirty="0"/>
              <a:t>Great Fossil Find Activity</a:t>
            </a:r>
          </a:p>
          <a:p>
            <a:pPr>
              <a:buFont typeface="Wingdings" pitchFamily="2" charset="2"/>
              <a:buChar char="§"/>
            </a:pPr>
            <a:r>
              <a:rPr lang="en-US" sz="4000" dirty="0" err="1" smtClean="0"/>
              <a:t>Xenosmilus</a:t>
            </a:r>
            <a:r>
              <a:rPr lang="en-US" sz="4000" dirty="0" smtClean="0"/>
              <a:t> Activity</a:t>
            </a:r>
            <a:endParaRPr lang="en-US" sz="4000" dirty="0"/>
          </a:p>
        </p:txBody>
      </p:sp>
    </p:spTree>
    <p:extLst>
      <p:ext uri="{BB962C8B-B14F-4D97-AF65-F5344CB8AC3E}">
        <p14:creationId xmlns:p14="http://schemas.microsoft.com/office/powerpoint/2010/main" val="13036748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04800" y="152400"/>
            <a:ext cx="8458200" cy="2133600"/>
          </a:xfrm>
          <a:prstGeom prst="rect">
            <a:avLst/>
          </a:prstGeom>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2700" dirty="0" smtClean="0"/>
              <a:t>Look at the two images below. The image on </a:t>
            </a:r>
            <a:r>
              <a:rPr lang="en-US" sz="2700" dirty="0"/>
              <a:t>the left </a:t>
            </a:r>
            <a:r>
              <a:rPr lang="en-US" sz="2700" dirty="0" smtClean="0"/>
              <a:t>shows </a:t>
            </a:r>
            <a:r>
              <a:rPr lang="en-US" sz="2700" dirty="0"/>
              <a:t>the </a:t>
            </a:r>
            <a:r>
              <a:rPr lang="en-US" sz="2700" dirty="0" smtClean="0"/>
              <a:t>skull </a:t>
            </a:r>
            <a:r>
              <a:rPr lang="en-US" sz="2700" dirty="0"/>
              <a:t>of a </a:t>
            </a:r>
            <a:r>
              <a:rPr lang="en-US" sz="2700" dirty="0" smtClean="0"/>
              <a:t>fossil, the </a:t>
            </a:r>
            <a:r>
              <a:rPr lang="en-US" sz="2700" dirty="0"/>
              <a:t>Swift </a:t>
            </a:r>
            <a:r>
              <a:rPr lang="en-US" sz="2700" dirty="0" smtClean="0"/>
              <a:t>Fox </a:t>
            </a:r>
            <a:br>
              <a:rPr lang="en-US" sz="2700" dirty="0" smtClean="0"/>
            </a:br>
            <a:r>
              <a:rPr lang="en-US" sz="2700" dirty="0" smtClean="0"/>
              <a:t>(</a:t>
            </a:r>
            <a:r>
              <a:rPr lang="en-US" sz="2700" i="1" dirty="0" err="1" smtClean="0"/>
              <a:t>Vulpes</a:t>
            </a:r>
            <a:r>
              <a:rPr lang="en-US" sz="2700" i="1" dirty="0" smtClean="0"/>
              <a:t> </a:t>
            </a:r>
            <a:r>
              <a:rPr lang="en-US" sz="2700" i="1" dirty="0" err="1" smtClean="0"/>
              <a:t>velox</a:t>
            </a:r>
            <a:r>
              <a:rPr lang="en-US" sz="2700" dirty="0" smtClean="0"/>
              <a:t>), compared </a:t>
            </a:r>
            <a:r>
              <a:rPr lang="en-US" sz="2700" dirty="0"/>
              <a:t>to the same view of a modern Kit Fox (</a:t>
            </a:r>
            <a:r>
              <a:rPr lang="en-US" sz="2700" i="1" dirty="0" err="1"/>
              <a:t>Vulpes</a:t>
            </a:r>
            <a:r>
              <a:rPr lang="en-US" sz="2700" i="1" dirty="0"/>
              <a:t> </a:t>
            </a:r>
            <a:r>
              <a:rPr lang="en-US" sz="2700" i="1" dirty="0" err="1"/>
              <a:t>macrotis</a:t>
            </a:r>
            <a:r>
              <a:rPr lang="en-US" sz="2700" dirty="0" smtClean="0"/>
              <a:t>). With a partner, identify the similarities.</a:t>
            </a:r>
            <a:endParaRPr lang="en-US" sz="2700" dirty="0"/>
          </a:p>
        </p:txBody>
      </p:sp>
      <p:pic>
        <p:nvPicPr>
          <p:cNvPr id="9218" name="Picture 2" descr="http://museum2.utep.edu/chih/theland/animals/mammals/images/vul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477122"/>
            <a:ext cx="4214037" cy="411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209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28600" y="2900006"/>
            <a:ext cx="3657600" cy="3505200"/>
          </a:xfrm>
          <a:prstGeom prst="rect">
            <a:avLst/>
          </a:prstGeom>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2700" dirty="0" smtClean="0"/>
              <a:t>The </a:t>
            </a:r>
            <a:r>
              <a:rPr lang="en-US" sz="2700" dirty="0"/>
              <a:t>Swift </a:t>
            </a:r>
            <a:r>
              <a:rPr lang="en-US" sz="2700" dirty="0" smtClean="0"/>
              <a:t>Fox (on the left) was alive </a:t>
            </a:r>
            <a:r>
              <a:rPr lang="en-US" sz="2700" dirty="0"/>
              <a:t>during the </a:t>
            </a:r>
            <a:r>
              <a:rPr lang="en-US" sz="2700" dirty="0" smtClean="0"/>
              <a:t>Pleistocene Epoch. Find the Pleistocene Epoch on the Geologic Time Scale diagram to the right.</a:t>
            </a:r>
            <a:br>
              <a:rPr lang="en-US" sz="2700" dirty="0" smtClean="0"/>
            </a:br>
            <a:endParaRPr lang="en-US" sz="2700" dirty="0"/>
          </a:p>
        </p:txBody>
      </p:sp>
      <p:pic>
        <p:nvPicPr>
          <p:cNvPr id="9218" name="Picture 2" descr="http://museum2.utep.edu/chih/theland/animals/mammals/images/vul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853" y="439479"/>
            <a:ext cx="2209800" cy="21574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reationsciencetoday.com/_images/24-Geologic-Time-Scale-l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4256" y="418214"/>
            <a:ext cx="4428744" cy="59847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5672468" y="696433"/>
            <a:ext cx="685800" cy="3048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5792738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3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04800" y="152400"/>
            <a:ext cx="8458200" cy="2133600"/>
          </a:xfrm>
          <a:prstGeom prst="rect">
            <a:avLst/>
          </a:prstGeom>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000" dirty="0" smtClean="0"/>
              <a:t>If the </a:t>
            </a:r>
            <a:r>
              <a:rPr lang="en-US" sz="4000" dirty="0"/>
              <a:t>Swift </a:t>
            </a:r>
            <a:r>
              <a:rPr lang="en-US" sz="4000" dirty="0" smtClean="0"/>
              <a:t>Fox was alive about 1 million years ago, why is it so similar to the modern Kit Fox?   </a:t>
            </a:r>
            <a:r>
              <a:rPr lang="en-US" sz="2700" dirty="0" smtClean="0"/>
              <a:t/>
            </a:r>
            <a:br>
              <a:rPr lang="en-US" sz="2700" dirty="0" smtClean="0"/>
            </a:br>
            <a:endParaRPr lang="en-US" sz="2700" dirty="0"/>
          </a:p>
        </p:txBody>
      </p:sp>
      <p:pic>
        <p:nvPicPr>
          <p:cNvPr id="9218" name="Picture 2" descr="http://museum2.utep.edu/chih/theland/animals/mammals/images/vul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286000"/>
            <a:ext cx="4409798"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748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648200"/>
            <a:ext cx="8763000" cy="18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304800" y="943690"/>
            <a:ext cx="8458200" cy="3323510"/>
          </a:xfrm>
          <a:prstGeom prst="rect">
            <a:avLst/>
          </a:prstGeom>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4400" dirty="0" smtClean="0"/>
              <a:t>Look at these three organisms. Each fossil comes from a different time on the Geologic Time Scale. Are they similar? How?</a:t>
            </a:r>
            <a:endParaRPr lang="en-US" sz="4400" dirty="0"/>
          </a:p>
        </p:txBody>
      </p:sp>
    </p:spTree>
    <p:extLst>
      <p:ext uri="{BB962C8B-B14F-4D97-AF65-F5344CB8AC3E}">
        <p14:creationId xmlns:p14="http://schemas.microsoft.com/office/powerpoint/2010/main" val="5425565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04800" y="152400"/>
            <a:ext cx="8458200" cy="2133600"/>
          </a:xfrm>
          <a:prstGeom prst="rect">
            <a:avLst/>
          </a:prstGeom>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What can we learn from these two fossil comparisons?</a:t>
            </a:r>
            <a:endParaRPr lang="en-US" sz="4400" dirty="0"/>
          </a:p>
        </p:txBody>
      </p:sp>
      <p:pic>
        <p:nvPicPr>
          <p:cNvPr id="9218" name="Picture 2" descr="http://museum2.utep.edu/chih/theland/animals/mammals/images/vul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30" y="1758622"/>
            <a:ext cx="2971800" cy="2901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974" y="4953000"/>
            <a:ext cx="8377570" cy="179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3293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a/ab/Palais_de_la_Decouverte_Tyrannosaurus_rex_p105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53" y="-76200"/>
            <a:ext cx="10722991" cy="6934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077200" cy="2800767"/>
          </a:xfrm>
          <a:solidFill>
            <a:schemeClr val="bg1">
              <a:alpha val="92000"/>
            </a:schemeClr>
          </a:solidFill>
          <a:ln>
            <a:solidFill>
              <a:schemeClr val="tx1"/>
            </a:solidFill>
          </a:ln>
        </p:spPr>
        <p:txBody>
          <a:bodyPr/>
          <a:lstStyle/>
          <a:p>
            <a:pPr marL="0" indent="0" algn="ctr">
              <a:buNone/>
            </a:pPr>
            <a:r>
              <a:rPr lang="en-US" sz="4400" dirty="0" smtClean="0"/>
              <a:t>Living or once living things share common ancestors and fossils provide evidence for common ancestry.</a:t>
            </a:r>
            <a:endParaRPr lang="en-US" sz="4400" dirty="0"/>
          </a:p>
        </p:txBody>
      </p:sp>
      <p:sp>
        <p:nvSpPr>
          <p:cNvPr id="3" name="Title 1"/>
          <p:cNvSpPr txBox="1">
            <a:spLocks/>
          </p:cNvSpPr>
          <p:nvPr/>
        </p:nvSpPr>
        <p:spPr bwMode="auto">
          <a:xfrm>
            <a:off x="457200" y="3733800"/>
            <a:ext cx="8077200" cy="2800767"/>
          </a:xfrm>
          <a:prstGeom prst="rect">
            <a:avLst/>
          </a:prstGeom>
          <a:solidFill>
            <a:schemeClr val="bg1">
              <a:alpha val="89000"/>
            </a:schemeClr>
          </a:solidFill>
          <a:ln>
            <a:solidFill>
              <a:schemeClr val="tx1"/>
            </a:solidFill>
          </a:ln>
          <a:effectLst/>
          <a:extLst/>
        </p:spPr>
        <p:txBody>
          <a:bodyPr vert="horz" wrap="square" lIns="91440" tIns="45720" rIns="91440" bIns="45720" numCol="1" anchor="ctr" anchorCtr="0" compatLnSpc="1">
            <a:prstTxWarp prst="textNoShape">
              <a:avLst/>
            </a:prstTxWarp>
            <a:spAutoFit/>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4400" dirty="0" smtClean="0"/>
              <a:t>Physical characteristics of organisms change over time and fossils provide evidence of change.</a:t>
            </a:r>
            <a:endParaRPr lang="en-US" sz="4400" dirty="0"/>
          </a:p>
        </p:txBody>
      </p:sp>
    </p:spTree>
    <p:extLst>
      <p:ext uri="{BB962C8B-B14F-4D97-AF65-F5344CB8AC3E}">
        <p14:creationId xmlns:p14="http://schemas.microsoft.com/office/powerpoint/2010/main" val="40240745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09600" y="304800"/>
            <a:ext cx="8077200" cy="2800767"/>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200" dirty="0" smtClean="0"/>
              <a:t>Living or once living things share common ancestors and fossils provide evidence for common ancestry.</a:t>
            </a:r>
            <a:endParaRPr lang="en-US" sz="4200" dirty="0"/>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99" y="3200400"/>
            <a:ext cx="6081287" cy="35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9741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250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1000"/>
                                        <p:tgtEl>
                                          <p:spTgt spid="22530"/>
                                        </p:tgtEl>
                                      </p:cBhvr>
                                    </p:animEffect>
                                    <p:anim calcmode="lin" valueType="num">
                                      <p:cBhvr>
                                        <p:cTn id="14" dur="1000" fill="hold"/>
                                        <p:tgtEl>
                                          <p:spTgt spid="22530"/>
                                        </p:tgtEl>
                                        <p:attrNameLst>
                                          <p:attrName>ppt_x</p:attrName>
                                        </p:attrNameLst>
                                      </p:cBhvr>
                                      <p:tavLst>
                                        <p:tav tm="0">
                                          <p:val>
                                            <p:strVal val="#ppt_x"/>
                                          </p:val>
                                        </p:tav>
                                        <p:tav tm="100000">
                                          <p:val>
                                            <p:strVal val="#ppt_x"/>
                                          </p:val>
                                        </p:tav>
                                      </p:tavLst>
                                    </p:anim>
                                    <p:anim calcmode="lin" valueType="num">
                                      <p:cBhvr>
                                        <p:cTn id="15"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33046"/>
            <a:ext cx="8140700" cy="2123658"/>
          </a:xfrm>
        </p:spPr>
        <p:txBody>
          <a:bodyPr/>
          <a:lstStyle/>
          <a:p>
            <a:pPr marL="0" indent="0" algn="ctr">
              <a:buNone/>
            </a:pPr>
            <a:r>
              <a:rPr lang="en-US" sz="4400" dirty="0" smtClean="0"/>
              <a:t>Describe the evidence scientists use to determine that Earth changes over time.</a:t>
            </a:r>
            <a:endParaRPr lang="en-US" sz="4400" dirty="0"/>
          </a:p>
        </p:txBody>
      </p:sp>
      <p:sp>
        <p:nvSpPr>
          <p:cNvPr id="3" name="Title 1"/>
          <p:cNvSpPr txBox="1">
            <a:spLocks/>
          </p:cNvSpPr>
          <p:nvPr/>
        </p:nvSpPr>
        <p:spPr bwMode="auto">
          <a:xfrm>
            <a:off x="609600" y="3657600"/>
            <a:ext cx="786553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Give an example of how Earth has changed over time.</a:t>
            </a:r>
            <a:endParaRPr lang="en-US" sz="4400" dirty="0"/>
          </a:p>
        </p:txBody>
      </p:sp>
    </p:spTree>
    <p:extLst>
      <p:ext uri="{BB962C8B-B14F-4D97-AF65-F5344CB8AC3E}">
        <p14:creationId xmlns:p14="http://schemas.microsoft.com/office/powerpoint/2010/main" val="16424837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74674" y="1111295"/>
            <a:ext cx="4876800" cy="4800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200" dirty="0"/>
              <a:t>Physical characteristics of organisms change over time and fossils provide evidence of change.</a:t>
            </a:r>
            <a:endParaRPr lang="en-US" sz="4200" dirty="0" smtClean="0"/>
          </a:p>
        </p:txBody>
      </p:sp>
      <p:pic>
        <p:nvPicPr>
          <p:cNvPr id="4" name="Picture 2" descr="http://cimg1.ck12.org/datastreams/f-d%3Afa11adf068d4ee9a0b506065fdb1e13b972edde391bf5567502f6cd1%2BIMAGE_THUMB_POSTCARD%2BIMAGE_THUMB_POSTCAR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74" y="304800"/>
            <a:ext cx="3457575" cy="610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293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1506" y="762000"/>
            <a:ext cx="8458200" cy="18288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5400" dirty="0" smtClean="0"/>
              <a:t>Evidence to support the Theory of Evolution… </a:t>
            </a:r>
          </a:p>
        </p:txBody>
      </p:sp>
      <p:sp>
        <p:nvSpPr>
          <p:cNvPr id="3" name="Title 1"/>
          <p:cNvSpPr txBox="1">
            <a:spLocks/>
          </p:cNvSpPr>
          <p:nvPr/>
        </p:nvSpPr>
        <p:spPr>
          <a:xfrm>
            <a:off x="152400" y="2667000"/>
            <a:ext cx="8830338" cy="4038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None/>
            </a:pPr>
            <a:r>
              <a:rPr lang="en-US" sz="4400" dirty="0" smtClean="0"/>
              <a:t>Fossils provide evidence of evolution as the previous slides demonstrated. </a:t>
            </a:r>
          </a:p>
          <a:p>
            <a:pPr marL="0" indent="0" algn="ctr">
              <a:buNone/>
            </a:pPr>
            <a:endParaRPr lang="en-US" sz="2800" dirty="0"/>
          </a:p>
          <a:p>
            <a:pPr marL="0" indent="0" algn="ctr">
              <a:buNone/>
            </a:pPr>
            <a:r>
              <a:rPr lang="en-US" sz="4400" dirty="0" smtClean="0"/>
              <a:t>What other evidence might support evolution?</a:t>
            </a:r>
          </a:p>
        </p:txBody>
      </p:sp>
    </p:spTree>
    <p:extLst>
      <p:ext uri="{BB962C8B-B14F-4D97-AF65-F5344CB8AC3E}">
        <p14:creationId xmlns:p14="http://schemas.microsoft.com/office/powerpoint/2010/main" val="75485266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676400"/>
            <a:ext cx="8621232" cy="37338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None/>
            </a:pPr>
            <a:r>
              <a:rPr lang="en-US" sz="5400" dirty="0" smtClean="0"/>
              <a:t>Similarities in Structure and Development provide evidence for the Theory of Evolution.</a:t>
            </a:r>
            <a:endParaRPr lang="en-US" sz="4800" dirty="0" smtClean="0"/>
          </a:p>
        </p:txBody>
      </p:sp>
    </p:spTree>
    <p:extLst>
      <p:ext uri="{BB962C8B-B14F-4D97-AF65-F5344CB8AC3E}">
        <p14:creationId xmlns:p14="http://schemas.microsoft.com/office/powerpoint/2010/main" val="39399163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7620000" cy="53340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None/>
            </a:pPr>
            <a:r>
              <a:rPr lang="en-US" sz="4800" dirty="0" smtClean="0"/>
              <a:t>Vestigial Structures are physical structures that were fully developed and functional in an ancestral group of organisms but are reduced and unused in later species.</a:t>
            </a:r>
          </a:p>
        </p:txBody>
      </p:sp>
    </p:spTree>
    <p:extLst>
      <p:ext uri="{BB962C8B-B14F-4D97-AF65-F5344CB8AC3E}">
        <p14:creationId xmlns:p14="http://schemas.microsoft.com/office/powerpoint/2010/main" val="3176543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928571"/>
            <a:ext cx="8610600" cy="990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800" dirty="0" smtClean="0"/>
              <a:t>Vestigial Structure Examples</a:t>
            </a:r>
          </a:p>
        </p:txBody>
      </p:sp>
      <p:pic>
        <p:nvPicPr>
          <p:cNvPr id="7170" name="Picture 2" descr="http://otterspoor.com/biology/review/images/evolution/vestigialstructure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054" y="2150434"/>
            <a:ext cx="4259791" cy="1752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799" y="4112914"/>
            <a:ext cx="4092045" cy="1384995"/>
          </a:xfrm>
          <a:prstGeom prst="rect">
            <a:avLst/>
          </a:prstGeom>
          <a:noFill/>
        </p:spPr>
        <p:txBody>
          <a:bodyPr wrap="square" rtlCol="0">
            <a:spAutoFit/>
          </a:bodyPr>
          <a:lstStyle/>
          <a:p>
            <a:pPr algn="ctr"/>
            <a:r>
              <a:rPr lang="en-US" sz="2800" b="1" dirty="0" smtClean="0">
                <a:solidFill>
                  <a:srgbClr val="186496"/>
                </a:solidFill>
                <a:latin typeface="Arial" pitchFamily="34" charset="0"/>
                <a:cs typeface="Arial" pitchFamily="34" charset="0"/>
              </a:rPr>
              <a:t>In the bodies of whales there are small leg bones</a:t>
            </a:r>
            <a:endParaRPr lang="en-US" sz="2800" b="1" dirty="0">
              <a:solidFill>
                <a:srgbClr val="186496"/>
              </a:solidFill>
              <a:latin typeface="Arial" pitchFamily="34" charset="0"/>
              <a:cs typeface="Arial" pitchFamily="34" charset="0"/>
            </a:endParaRPr>
          </a:p>
        </p:txBody>
      </p:sp>
      <p:cxnSp>
        <p:nvCxnSpPr>
          <p:cNvPr id="5" name="Straight Arrow Connector 4"/>
          <p:cNvCxnSpPr/>
          <p:nvPr/>
        </p:nvCxnSpPr>
        <p:spPr bwMode="auto">
          <a:xfrm flipV="1">
            <a:off x="3048000" y="3657600"/>
            <a:ext cx="0" cy="457202"/>
          </a:xfrm>
          <a:prstGeom prst="straightConnector1">
            <a:avLst/>
          </a:prstGeom>
          <a:solidFill>
            <a:schemeClr val="accent1"/>
          </a:solidFill>
          <a:ln w="63500" cap="flat" cmpd="sng" algn="ctr">
            <a:solidFill>
              <a:srgbClr val="1864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051" y="2362200"/>
            <a:ext cx="4068121" cy="240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66707" y="5255246"/>
            <a:ext cx="5029200" cy="1384995"/>
          </a:xfrm>
          <a:prstGeom prst="rect">
            <a:avLst/>
          </a:prstGeom>
          <a:noFill/>
        </p:spPr>
        <p:txBody>
          <a:bodyPr wrap="square" rtlCol="0">
            <a:spAutoFit/>
          </a:bodyPr>
          <a:lstStyle/>
          <a:p>
            <a:pPr algn="ctr"/>
            <a:r>
              <a:rPr lang="en-US" sz="2800" b="1" dirty="0" smtClean="0">
                <a:solidFill>
                  <a:srgbClr val="186496"/>
                </a:solidFill>
                <a:latin typeface="Arial" pitchFamily="34" charset="0"/>
                <a:cs typeface="Arial" pitchFamily="34" charset="0"/>
              </a:rPr>
              <a:t>The skeletons of snakes also have traces of leg-like structures that are not used</a:t>
            </a:r>
            <a:endParaRPr lang="en-US" sz="2800" b="1" dirty="0">
              <a:solidFill>
                <a:srgbClr val="186496"/>
              </a:solidFill>
              <a:latin typeface="Arial" pitchFamily="34" charset="0"/>
              <a:cs typeface="Arial" pitchFamily="34" charset="0"/>
            </a:endParaRPr>
          </a:p>
        </p:txBody>
      </p:sp>
      <p:cxnSp>
        <p:nvCxnSpPr>
          <p:cNvPr id="9" name="Straight Arrow Connector 8"/>
          <p:cNvCxnSpPr/>
          <p:nvPr/>
        </p:nvCxnSpPr>
        <p:spPr bwMode="auto">
          <a:xfrm flipV="1">
            <a:off x="6210300" y="4767988"/>
            <a:ext cx="0" cy="489812"/>
          </a:xfrm>
          <a:prstGeom prst="straightConnector1">
            <a:avLst/>
          </a:prstGeom>
          <a:solidFill>
            <a:schemeClr val="accent1"/>
          </a:solidFill>
          <a:ln w="63500" cap="flat" cmpd="sng" algn="ctr">
            <a:solidFill>
              <a:srgbClr val="1864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833315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childTnLst>
                                </p:cTn>
                              </p:par>
                            </p:childTnLst>
                          </p:cTn>
                        </p:par>
                        <p:par>
                          <p:cTn id="14" fill="hold">
                            <p:stCondLst>
                              <p:cond delay="3500"/>
                            </p:stCondLst>
                            <p:childTnLst>
                              <p:par>
                                <p:cTn id="15" presetID="42"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10" presetClass="entr" presetSubtype="0" fill="hold" nodeType="afterEffect">
                                  <p:stCondLst>
                                    <p:cond delay="2500"/>
                                  </p:stCondLst>
                                  <p:childTnLst>
                                    <p:set>
                                      <p:cBhvr>
                                        <p:cTn id="27" dur="1" fill="hold">
                                          <p:stCondLst>
                                            <p:cond delay="0"/>
                                          </p:stCondLst>
                                        </p:cTn>
                                        <p:tgtEl>
                                          <p:spTgt spid="7171"/>
                                        </p:tgtEl>
                                        <p:attrNameLst>
                                          <p:attrName>style.visibility</p:attrName>
                                        </p:attrNameLst>
                                      </p:cBhvr>
                                      <p:to>
                                        <p:strVal val="visible"/>
                                      </p:to>
                                    </p:set>
                                    <p:animEffect transition="in" filter="fade">
                                      <p:cBhvr>
                                        <p:cTn id="28" dur="1000"/>
                                        <p:tgtEl>
                                          <p:spTgt spid="7171"/>
                                        </p:tgtEl>
                                      </p:cBhvr>
                                    </p:animEffect>
                                  </p:childTnLst>
                                </p:cTn>
                              </p:par>
                            </p:childTnLst>
                          </p:cTn>
                        </p:par>
                        <p:par>
                          <p:cTn id="29" fill="hold">
                            <p:stCondLst>
                              <p:cond delay="8500"/>
                            </p:stCondLst>
                            <p:childTnLst>
                              <p:par>
                                <p:cTn id="30" presetID="42" presetClass="entr" presetSubtype="0" fill="hold" grpId="0" nodeType="after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928571"/>
            <a:ext cx="8610600" cy="990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800" dirty="0" smtClean="0"/>
              <a:t>Vestigial Structure Examples</a:t>
            </a:r>
          </a:p>
        </p:txBody>
      </p:sp>
      <p:pic>
        <p:nvPicPr>
          <p:cNvPr id="9218" name="Picture 2" descr="http://nitro.biosci.arizona.edu/courses/EEB182/Lecture02/figures/hors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990822"/>
            <a:ext cx="5779822" cy="47678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9600" y="5105400"/>
            <a:ext cx="4092045" cy="1446550"/>
          </a:xfrm>
          <a:prstGeom prst="rect">
            <a:avLst/>
          </a:prstGeom>
          <a:noFill/>
        </p:spPr>
        <p:txBody>
          <a:bodyPr wrap="square" rtlCol="0">
            <a:spAutoFit/>
          </a:bodyPr>
          <a:lstStyle/>
          <a:p>
            <a:pPr algn="ctr"/>
            <a:r>
              <a:rPr lang="en-US" sz="4400" b="1" dirty="0" smtClean="0">
                <a:solidFill>
                  <a:srgbClr val="186496"/>
                </a:solidFill>
                <a:latin typeface="Arial" pitchFamily="34" charset="0"/>
                <a:cs typeface="Arial" pitchFamily="34" charset="0"/>
              </a:rPr>
              <a:t>Vestigial toe in the horse</a:t>
            </a:r>
            <a:endParaRPr lang="en-US" sz="44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9308397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childTnLst>
                                </p:cTn>
                              </p:par>
                            </p:childTnLst>
                          </p:cTn>
                        </p:par>
                        <p:par>
                          <p:cTn id="14" fill="hold">
                            <p:stCondLst>
                              <p:cond delay="3000"/>
                            </p:stCondLst>
                            <p:childTnLst>
                              <p:par>
                                <p:cTn id="15" presetID="47"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667000"/>
            <a:ext cx="8610600" cy="16002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800" dirty="0" smtClean="0">
                <a:hlinkClick r:id="rId4"/>
              </a:rPr>
              <a:t>Why Some Humans Are Born With Tails Video</a:t>
            </a:r>
            <a:endParaRPr lang="en-US" sz="4800" dirty="0" smtClean="0"/>
          </a:p>
        </p:txBody>
      </p:sp>
    </p:spTree>
    <p:extLst>
      <p:ext uri="{BB962C8B-B14F-4D97-AF65-F5344CB8AC3E}">
        <p14:creationId xmlns:p14="http://schemas.microsoft.com/office/powerpoint/2010/main" val="17186250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769075"/>
            <a:ext cx="8610600" cy="1662229"/>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Similar Structures with Different Functions</a:t>
            </a:r>
          </a:p>
        </p:txBody>
      </p:sp>
      <p:pic>
        <p:nvPicPr>
          <p:cNvPr id="5" name="Picture 6" descr="http://3.bp.blogspot.com/-dktcHofeHOg/UfYtZD1CrUI/AAAAAAAAIh0/DG_Vfxo3NEc/s1600/52990-004-A7D8FB4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0" y="2415355"/>
            <a:ext cx="75565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641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04800" y="297712"/>
            <a:ext cx="8610600" cy="990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800" dirty="0" smtClean="0"/>
              <a:t>Similarities in Development</a:t>
            </a:r>
          </a:p>
        </p:txBody>
      </p:sp>
      <p:pic>
        <p:nvPicPr>
          <p:cNvPr id="11266" name="Picture 2" descr="http://antranik.org/wp-content/uploads/2011/06/comparative-embryology-of-vertebrates-2.jpg?9513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39" y="1270596"/>
            <a:ext cx="7969122"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7823" y="2362200"/>
            <a:ext cx="7543800" cy="2554545"/>
          </a:xfrm>
          <a:prstGeom prst="rect">
            <a:avLst/>
          </a:prstGeom>
          <a:solidFill>
            <a:schemeClr val="bg1"/>
          </a:solidFill>
          <a:ln>
            <a:solidFill>
              <a:schemeClr val="tx1"/>
            </a:solidFill>
          </a:ln>
        </p:spPr>
        <p:txBody>
          <a:bodyPr wrap="square" rtlCol="0">
            <a:spAutoFit/>
          </a:bodyPr>
          <a:lstStyle/>
          <a:p>
            <a:pPr algn="ctr"/>
            <a:r>
              <a:rPr lang="en-US" sz="4000" b="1" dirty="0" smtClean="0">
                <a:solidFill>
                  <a:srgbClr val="186496"/>
                </a:solidFill>
                <a:latin typeface="Arial" pitchFamily="34" charset="0"/>
                <a:cs typeface="Arial" pitchFamily="34" charset="0"/>
              </a:rPr>
              <a:t>Organisms that appear to be very different as adults are similar during early development.</a:t>
            </a:r>
            <a:endParaRPr lang="en-US" sz="40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339186328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20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928570"/>
            <a:ext cx="8610600" cy="303383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800" dirty="0" smtClean="0"/>
              <a:t>Scientists can also tell how closely organisms are related by comparing their genetic material (DNA).</a:t>
            </a:r>
          </a:p>
        </p:txBody>
      </p:sp>
      <p:pic>
        <p:nvPicPr>
          <p:cNvPr id="12290" name="Picture 2" descr="http://fc00.deviantart.net/fs70/f/2013/136/2/7/commision_for_dna_projecten_bv_version_2_1__logo__by_bastiaandegoede-d65fwi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127470"/>
            <a:ext cx="6724649" cy="26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9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9" presetClass="entr" presetSubtype="5" fill="hold" nodeType="afterEffect">
                                  <p:stCondLst>
                                    <p:cond delay="1000"/>
                                  </p:stCondLst>
                                  <p:childTnLst>
                                    <p:set>
                                      <p:cBhvr>
                                        <p:cTn id="12" dur="1" fill="hold">
                                          <p:stCondLst>
                                            <p:cond delay="0"/>
                                          </p:stCondLst>
                                        </p:cTn>
                                        <p:tgtEl>
                                          <p:spTgt spid="12290"/>
                                        </p:tgtEl>
                                        <p:attrNameLst>
                                          <p:attrName>style.visibility</p:attrName>
                                        </p:attrNameLst>
                                      </p:cBhvr>
                                      <p:to>
                                        <p:strVal val="visible"/>
                                      </p:to>
                                    </p:set>
                                    <p:anim calcmode="lin" valueType="num">
                                      <p:cBhvr>
                                        <p:cTn id="13" dur="3000" fill="hold"/>
                                        <p:tgtEl>
                                          <p:spTgt spid="12290"/>
                                        </p:tgtEl>
                                        <p:attrNameLst>
                                          <p:attrName>ppt_w</p:attrName>
                                        </p:attrNameLst>
                                      </p:cBhvr>
                                      <p:tavLst>
                                        <p:tav tm="0">
                                          <p:val>
                                            <p:strVal val="#ppt_w"/>
                                          </p:val>
                                        </p:tav>
                                        <p:tav tm="100000">
                                          <p:val>
                                            <p:strVal val="#ppt_w"/>
                                          </p:val>
                                        </p:tav>
                                      </p:tavLst>
                                    </p:anim>
                                    <p:anim calcmode="lin" valueType="num">
                                      <p:cBhvr>
                                        <p:cTn id="14" dur="3000" fill="hold"/>
                                        <p:tgtEl>
                                          <p:spTgt spid="1229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a/ab/Palais_de_la_Decouverte_Tyrannosaurus_rex_p105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53" y="-76200"/>
            <a:ext cx="10722991" cy="6934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399" y="1371600"/>
            <a:ext cx="8140700" cy="1446550"/>
          </a:xfrm>
          <a:solidFill>
            <a:schemeClr val="bg1">
              <a:alpha val="92000"/>
            </a:schemeClr>
          </a:solidFill>
          <a:ln>
            <a:solidFill>
              <a:schemeClr val="tx1"/>
            </a:solidFill>
          </a:ln>
        </p:spPr>
        <p:txBody>
          <a:bodyPr/>
          <a:lstStyle/>
          <a:p>
            <a:pPr marL="0" indent="0" algn="ctr">
              <a:buNone/>
            </a:pPr>
            <a:r>
              <a:rPr lang="en-US" sz="4400" dirty="0" smtClean="0"/>
              <a:t>Evidence of life’s history on earth is provided by fossils.</a:t>
            </a:r>
            <a:endParaRPr lang="en-US" sz="4400" dirty="0"/>
          </a:p>
        </p:txBody>
      </p:sp>
      <p:sp>
        <p:nvSpPr>
          <p:cNvPr id="3" name="Title 1"/>
          <p:cNvSpPr txBox="1">
            <a:spLocks/>
          </p:cNvSpPr>
          <p:nvPr/>
        </p:nvSpPr>
        <p:spPr bwMode="auto">
          <a:xfrm>
            <a:off x="567266" y="4191000"/>
            <a:ext cx="7865533" cy="2123658"/>
          </a:xfrm>
          <a:prstGeom prst="rect">
            <a:avLst/>
          </a:prstGeom>
          <a:solidFill>
            <a:schemeClr val="bg1">
              <a:alpha val="89000"/>
            </a:schemeClr>
          </a:solidFill>
          <a:ln>
            <a:solidFill>
              <a:schemeClr val="tx1"/>
            </a:solidFill>
          </a:ln>
          <a:effectLst/>
          <a:extLst/>
        </p:spPr>
        <p:txBody>
          <a:bodyPr vert="horz" wrap="square" lIns="91440" tIns="45720" rIns="91440" bIns="45720" numCol="1" anchor="ctr" anchorCtr="0" compatLnSpc="1">
            <a:prstTxWarp prst="textNoShape">
              <a:avLst/>
            </a:prstTxWarp>
            <a:spAutoFit/>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4400" u="sng" dirty="0" smtClean="0"/>
              <a:t>Fossils</a:t>
            </a:r>
            <a:r>
              <a:rPr lang="en-US" sz="4400" dirty="0" smtClean="0"/>
              <a:t> are the remains </a:t>
            </a:r>
            <a:br>
              <a:rPr lang="en-US" sz="4400" dirty="0" smtClean="0"/>
            </a:br>
            <a:r>
              <a:rPr lang="en-US" sz="4400" dirty="0" smtClean="0"/>
              <a:t>of organisms preserved in </a:t>
            </a:r>
            <a:br>
              <a:rPr lang="en-US" sz="4400" dirty="0" smtClean="0"/>
            </a:br>
            <a:r>
              <a:rPr lang="en-US" sz="4400" dirty="0" smtClean="0"/>
              <a:t>the earth.</a:t>
            </a:r>
            <a:endParaRPr lang="en-US" sz="4400" dirty="0"/>
          </a:p>
        </p:txBody>
      </p:sp>
    </p:spTree>
    <p:extLst>
      <p:ext uri="{BB962C8B-B14F-4D97-AF65-F5344CB8AC3E}">
        <p14:creationId xmlns:p14="http://schemas.microsoft.com/office/powerpoint/2010/main" val="8784387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748" y="1049079"/>
            <a:ext cx="8610600" cy="54864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600" dirty="0" smtClean="0"/>
              <a:t>In the previous slides we have identified the following evidence of evolution: Fossils, Similarities in Structure and Development, and DNA.</a:t>
            </a:r>
            <a:r>
              <a:rPr lang="en-US" sz="4000" dirty="0" smtClean="0"/>
              <a:t> </a:t>
            </a:r>
          </a:p>
          <a:p>
            <a:pPr marL="0" indent="0" algn="ctr">
              <a:buFontTx/>
              <a:buNone/>
            </a:pPr>
            <a:endParaRPr lang="en-US" sz="4000" dirty="0"/>
          </a:p>
          <a:p>
            <a:pPr marL="0" indent="0" algn="ctr">
              <a:buFontTx/>
              <a:buNone/>
            </a:pPr>
            <a:r>
              <a:rPr lang="en-US" sz="3600" dirty="0" smtClean="0"/>
              <a:t>Which of the these three main types of evidence do you think would best help scientists prove the relationships among the organisms?</a:t>
            </a:r>
            <a:r>
              <a:rPr lang="en-US" sz="4000" dirty="0" smtClean="0"/>
              <a:t> </a:t>
            </a:r>
          </a:p>
        </p:txBody>
      </p:sp>
    </p:spTree>
    <p:extLst>
      <p:ext uri="{BB962C8B-B14F-4D97-AF65-F5344CB8AC3E}">
        <p14:creationId xmlns:p14="http://schemas.microsoft.com/office/powerpoint/2010/main" val="41504910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35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45563" y="381000"/>
            <a:ext cx="8451112" cy="1752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600" dirty="0" smtClean="0"/>
              <a:t>A </a:t>
            </a:r>
            <a:r>
              <a:rPr lang="en-US" sz="3600" dirty="0" err="1" smtClean="0"/>
              <a:t>Cladogram</a:t>
            </a:r>
            <a:r>
              <a:rPr lang="en-US" sz="3600" dirty="0" smtClean="0"/>
              <a:t> or a Branching Diagram are often used to illustrate common ancestry and evolution.</a:t>
            </a:r>
            <a:endParaRPr lang="en-US" sz="3600" dirty="0"/>
          </a:p>
        </p:txBody>
      </p:sp>
      <p:grpSp>
        <p:nvGrpSpPr>
          <p:cNvPr id="3" name="Group 2"/>
          <p:cNvGrpSpPr/>
          <p:nvPr/>
        </p:nvGrpSpPr>
        <p:grpSpPr>
          <a:xfrm>
            <a:off x="76200" y="2259419"/>
            <a:ext cx="8991600" cy="4515342"/>
            <a:chOff x="76200" y="2259419"/>
            <a:chExt cx="8991600" cy="4515342"/>
          </a:xfrm>
        </p:grpSpPr>
        <p:pic>
          <p:nvPicPr>
            <p:cNvPr id="23554" name="Picture 2" descr="http://srsscience.weebly.com/uploads/9/3/5/2/9352389/8630298.gif?6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59419"/>
              <a:ext cx="4191000" cy="4515342"/>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facweb.northseattle.edu/tbraziunas/geol106tb/images/FWclad11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743200"/>
              <a:ext cx="4640226" cy="3302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9984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09600" y="180705"/>
            <a:ext cx="8077200" cy="1506871"/>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200" dirty="0" smtClean="0"/>
              <a:t>Which organisms have fur and  mammary glands?</a:t>
            </a:r>
            <a:endParaRPr lang="en-US" sz="4200" dirty="0"/>
          </a:p>
        </p:txBody>
      </p:sp>
      <p:pic>
        <p:nvPicPr>
          <p:cNvPr id="8" name="Picture 2" descr="https://www.cinchlearning.com/clarity/cinch/glencoe_science_2012_texas/images/ebooks/sci7/201_2/sci_201_2_figur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09" y="1687576"/>
            <a:ext cx="7315200" cy="4596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562600"/>
            <a:ext cx="2133600" cy="1077218"/>
          </a:xfrm>
          <a:prstGeom prst="rect">
            <a:avLst/>
          </a:prstGeom>
          <a:noFill/>
        </p:spPr>
        <p:txBody>
          <a:bodyPr wrap="square" rtlCol="0">
            <a:spAutoFit/>
          </a:bodyPr>
          <a:lstStyle/>
          <a:p>
            <a:pPr algn="ctr"/>
            <a:r>
              <a:rPr lang="en-US" sz="3200" b="1" dirty="0" smtClean="0">
                <a:solidFill>
                  <a:srgbClr val="186496"/>
                </a:solidFill>
                <a:latin typeface="Arial" pitchFamily="34" charset="0"/>
                <a:cs typeface="Arial" pitchFamily="34" charset="0"/>
              </a:rPr>
              <a:t>Common</a:t>
            </a:r>
            <a:br>
              <a:rPr lang="en-US" sz="3200" b="1" dirty="0" smtClean="0">
                <a:solidFill>
                  <a:srgbClr val="186496"/>
                </a:solidFill>
                <a:latin typeface="Arial" pitchFamily="34" charset="0"/>
                <a:cs typeface="Arial" pitchFamily="34" charset="0"/>
              </a:rPr>
            </a:br>
            <a:r>
              <a:rPr lang="en-US" sz="3200" b="1" dirty="0" smtClean="0">
                <a:solidFill>
                  <a:srgbClr val="186496"/>
                </a:solidFill>
                <a:latin typeface="Arial" pitchFamily="34" charset="0"/>
                <a:cs typeface="Arial" pitchFamily="34" charset="0"/>
              </a:rPr>
              <a:t>Ancestor</a:t>
            </a:r>
            <a:endParaRPr lang="en-US" sz="3200" b="1" dirty="0">
              <a:solidFill>
                <a:srgbClr val="186496"/>
              </a:solidFill>
              <a:latin typeface="Arial" pitchFamily="34" charset="0"/>
              <a:cs typeface="Arial" pitchFamily="34" charset="0"/>
            </a:endParaRPr>
          </a:p>
        </p:txBody>
      </p:sp>
      <p:sp>
        <p:nvSpPr>
          <p:cNvPr id="3" name="Oval 2"/>
          <p:cNvSpPr/>
          <p:nvPr/>
        </p:nvSpPr>
        <p:spPr bwMode="auto">
          <a:xfrm>
            <a:off x="5181600" y="1687576"/>
            <a:ext cx="3124200" cy="2133600"/>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19" name="Group 18"/>
          <p:cNvGrpSpPr/>
          <p:nvPr/>
        </p:nvGrpSpPr>
        <p:grpSpPr>
          <a:xfrm>
            <a:off x="5638800" y="3200400"/>
            <a:ext cx="1905000" cy="1251099"/>
            <a:chOff x="5638800" y="3200400"/>
            <a:chExt cx="1905000" cy="1251099"/>
          </a:xfrm>
        </p:grpSpPr>
        <p:cxnSp>
          <p:nvCxnSpPr>
            <p:cNvPr id="6" name="Straight Arrow Connector 5"/>
            <p:cNvCxnSpPr/>
            <p:nvPr/>
          </p:nvCxnSpPr>
          <p:spPr bwMode="auto">
            <a:xfrm flipV="1">
              <a:off x="5715000" y="3200400"/>
              <a:ext cx="1828800" cy="114300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638800" y="4222899"/>
              <a:ext cx="152400" cy="22860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701540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47"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09600" y="180705"/>
            <a:ext cx="8077200" cy="1506871"/>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200" dirty="0" smtClean="0"/>
              <a:t>Which organisms have lungs?</a:t>
            </a:r>
            <a:endParaRPr lang="en-US" sz="4200" dirty="0"/>
          </a:p>
        </p:txBody>
      </p:sp>
      <p:pic>
        <p:nvPicPr>
          <p:cNvPr id="8" name="Picture 2" descr="https://www.cinchlearning.com/clarity/cinch/glencoe_science_2012_texas/images/ebooks/sci7/201_2/sci_201_2_figur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09" y="1687576"/>
            <a:ext cx="7315200" cy="4596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562600"/>
            <a:ext cx="2133600" cy="1077218"/>
          </a:xfrm>
          <a:prstGeom prst="rect">
            <a:avLst/>
          </a:prstGeom>
          <a:noFill/>
        </p:spPr>
        <p:txBody>
          <a:bodyPr wrap="square" rtlCol="0">
            <a:spAutoFit/>
          </a:bodyPr>
          <a:lstStyle/>
          <a:p>
            <a:pPr algn="ctr"/>
            <a:r>
              <a:rPr lang="en-US" sz="3200" b="1" dirty="0" smtClean="0">
                <a:solidFill>
                  <a:srgbClr val="186496"/>
                </a:solidFill>
                <a:latin typeface="Arial" pitchFamily="34" charset="0"/>
                <a:cs typeface="Arial" pitchFamily="34" charset="0"/>
              </a:rPr>
              <a:t>Common</a:t>
            </a:r>
            <a:br>
              <a:rPr lang="en-US" sz="3200" b="1" dirty="0" smtClean="0">
                <a:solidFill>
                  <a:srgbClr val="186496"/>
                </a:solidFill>
                <a:latin typeface="Arial" pitchFamily="34" charset="0"/>
                <a:cs typeface="Arial" pitchFamily="34" charset="0"/>
              </a:rPr>
            </a:br>
            <a:r>
              <a:rPr lang="en-US" sz="3200" b="1" dirty="0" smtClean="0">
                <a:solidFill>
                  <a:srgbClr val="186496"/>
                </a:solidFill>
                <a:latin typeface="Arial" pitchFamily="34" charset="0"/>
                <a:cs typeface="Arial" pitchFamily="34" charset="0"/>
              </a:rPr>
              <a:t>Ancestor</a:t>
            </a:r>
            <a:endParaRPr lang="en-US" sz="3200" b="1" dirty="0">
              <a:solidFill>
                <a:srgbClr val="186496"/>
              </a:solidFill>
              <a:latin typeface="Arial" pitchFamily="34" charset="0"/>
              <a:cs typeface="Arial" pitchFamily="34" charset="0"/>
            </a:endParaRPr>
          </a:p>
        </p:txBody>
      </p:sp>
      <p:sp>
        <p:nvSpPr>
          <p:cNvPr id="3" name="Oval 2"/>
          <p:cNvSpPr/>
          <p:nvPr/>
        </p:nvSpPr>
        <p:spPr bwMode="auto">
          <a:xfrm>
            <a:off x="2326758" y="1447800"/>
            <a:ext cx="5943600" cy="2614168"/>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nvGrpSpPr>
          <p:cNvPr id="6" name="Group 5"/>
          <p:cNvGrpSpPr/>
          <p:nvPr/>
        </p:nvGrpSpPr>
        <p:grpSpPr>
          <a:xfrm>
            <a:off x="3654054" y="3264192"/>
            <a:ext cx="3810000" cy="2438398"/>
            <a:chOff x="5638800" y="3200400"/>
            <a:chExt cx="1905000" cy="1221796"/>
          </a:xfrm>
        </p:grpSpPr>
        <p:cxnSp>
          <p:nvCxnSpPr>
            <p:cNvPr id="7" name="Straight Arrow Connector 6"/>
            <p:cNvCxnSpPr/>
            <p:nvPr/>
          </p:nvCxnSpPr>
          <p:spPr bwMode="auto">
            <a:xfrm flipV="1">
              <a:off x="5715000" y="3200400"/>
              <a:ext cx="1828800" cy="114300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638800" y="4254867"/>
              <a:ext cx="116073" cy="167329"/>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45006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47"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5951279"/>
            <a:ext cx="9067800" cy="584775"/>
          </a:xfrm>
          <a:prstGeom prst="rect">
            <a:avLst/>
          </a:prstGeom>
        </p:spPr>
        <p:txBody>
          <a:bodyPr wrap="square">
            <a:spAutoFit/>
          </a:bodyPr>
          <a:lstStyle/>
          <a:p>
            <a:pPr algn="ctr"/>
            <a:r>
              <a:rPr lang="en-US" sz="3200" dirty="0">
                <a:solidFill>
                  <a:srgbClr val="000000"/>
                </a:solidFill>
                <a:latin typeface="Arial" pitchFamily="34" charset="0"/>
                <a:cs typeface="Arial" pitchFamily="34" charset="0"/>
                <a:hlinkClick r:id="rId3"/>
              </a:rPr>
              <a:t>https://www.youtube.com/watch?v=_</a:t>
            </a:r>
            <a:r>
              <a:rPr lang="en-US" sz="3200" dirty="0" smtClean="0">
                <a:solidFill>
                  <a:srgbClr val="000000"/>
                </a:solidFill>
                <a:latin typeface="Arial" pitchFamily="34" charset="0"/>
                <a:cs typeface="Arial" pitchFamily="34" charset="0"/>
                <a:hlinkClick r:id="rId3"/>
              </a:rPr>
              <a:t>C6cqsOf2mI</a:t>
            </a:r>
            <a:r>
              <a:rPr lang="en-US" sz="3200" dirty="0" smtClean="0">
                <a:solidFill>
                  <a:srgbClr val="000000"/>
                </a:solidFill>
                <a:latin typeface="Arial" pitchFamily="34" charset="0"/>
                <a:cs typeface="Arial" pitchFamily="34" charset="0"/>
              </a:rPr>
              <a:t> </a:t>
            </a:r>
            <a:endParaRPr lang="en-US" sz="3200" dirty="0">
              <a:solidFill>
                <a:srgbClr val="000000"/>
              </a:solidFill>
              <a:latin typeface="Arial" pitchFamily="34" charset="0"/>
              <a:cs typeface="Arial" pitchFamily="34" charset="0"/>
            </a:endParaRPr>
          </a:p>
        </p:txBody>
      </p:sp>
      <p:pic>
        <p:nvPicPr>
          <p:cNvPr id="8" name="Picture 2" descr="https://www.cinchlearning.com/clarity/cinch/glencoe_science_2012_texas/images/ebooks/sci7/201_2/sci_201_2_figur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93" y="274586"/>
            <a:ext cx="7848600" cy="4931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586088"/>
            <a:ext cx="2133600" cy="1077218"/>
          </a:xfrm>
          <a:prstGeom prst="rect">
            <a:avLst/>
          </a:prstGeom>
          <a:noFill/>
        </p:spPr>
        <p:txBody>
          <a:bodyPr wrap="square" rtlCol="0">
            <a:spAutoFit/>
          </a:bodyPr>
          <a:lstStyle/>
          <a:p>
            <a:pPr algn="ctr"/>
            <a:r>
              <a:rPr lang="en-US" sz="3200" b="1" dirty="0" smtClean="0">
                <a:solidFill>
                  <a:srgbClr val="186496"/>
                </a:solidFill>
                <a:latin typeface="Arial" pitchFamily="34" charset="0"/>
                <a:cs typeface="Arial" pitchFamily="34" charset="0"/>
              </a:rPr>
              <a:t>Common</a:t>
            </a:r>
            <a:br>
              <a:rPr lang="en-US" sz="3200" b="1" dirty="0" smtClean="0">
                <a:solidFill>
                  <a:srgbClr val="186496"/>
                </a:solidFill>
                <a:latin typeface="Arial" pitchFamily="34" charset="0"/>
                <a:cs typeface="Arial" pitchFamily="34" charset="0"/>
              </a:rPr>
            </a:br>
            <a:r>
              <a:rPr lang="en-US" sz="3200" b="1" dirty="0" smtClean="0">
                <a:solidFill>
                  <a:srgbClr val="186496"/>
                </a:solidFill>
                <a:latin typeface="Arial" pitchFamily="34" charset="0"/>
                <a:cs typeface="Arial" pitchFamily="34" charset="0"/>
              </a:rPr>
              <a:t>Ancestor</a:t>
            </a:r>
            <a:endParaRPr lang="en-US" sz="3200" b="1" dirty="0">
              <a:solidFill>
                <a:srgbClr val="186496"/>
              </a:solidFill>
              <a:latin typeface="Arial" pitchFamily="34" charset="0"/>
              <a:cs typeface="Arial" pitchFamily="34" charset="0"/>
            </a:endParaRPr>
          </a:p>
        </p:txBody>
      </p:sp>
    </p:spTree>
    <p:extLst>
      <p:ext uri="{BB962C8B-B14F-4D97-AF65-F5344CB8AC3E}">
        <p14:creationId xmlns:p14="http://schemas.microsoft.com/office/powerpoint/2010/main" val="38698182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33400"/>
            <a:ext cx="447636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4724400"/>
            <a:ext cx="8686799" cy="1752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000" dirty="0" smtClean="0"/>
              <a:t>The organisms’ characteristics have changed over time, but they share a common ancestor.</a:t>
            </a:r>
            <a:endParaRPr lang="en-US" sz="4000" dirty="0"/>
          </a:p>
        </p:txBody>
      </p:sp>
    </p:spTree>
    <p:extLst>
      <p:ext uri="{BB962C8B-B14F-4D97-AF65-F5344CB8AC3E}">
        <p14:creationId xmlns:p14="http://schemas.microsoft.com/office/powerpoint/2010/main" val="11577978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ttp://bcrc.bio.umass.edu/intro/manual/images/e/e8/ReadTre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136" y="152400"/>
            <a:ext cx="7255725"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28598" y="4800600"/>
            <a:ext cx="8686799" cy="17526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600" dirty="0" smtClean="0"/>
              <a:t>Which organism(s) in the branching diagram will have the greatest physical difference from its ancestor? Why?</a:t>
            </a:r>
            <a:endParaRPr lang="en-US" sz="3600" dirty="0"/>
          </a:p>
        </p:txBody>
      </p:sp>
      <p:sp>
        <p:nvSpPr>
          <p:cNvPr id="2" name="Oval 1"/>
          <p:cNvSpPr/>
          <p:nvPr/>
        </p:nvSpPr>
        <p:spPr bwMode="auto">
          <a:xfrm>
            <a:off x="3538868" y="1066800"/>
            <a:ext cx="13716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0988540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100365" y="1117729"/>
            <a:ext cx="6360017" cy="5534247"/>
            <a:chOff x="2209801" y="563594"/>
            <a:chExt cx="6360017" cy="5534247"/>
          </a:xfrm>
        </p:grpSpPr>
        <p:pic>
          <p:nvPicPr>
            <p:cNvPr id="184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563594"/>
              <a:ext cx="6256570" cy="517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09994" y="5636176"/>
              <a:ext cx="523653" cy="461665"/>
            </a:xfrm>
            <a:prstGeom prst="rect">
              <a:avLst/>
            </a:prstGeom>
            <a:noFill/>
          </p:spPr>
          <p:txBody>
            <a:bodyPr wrap="square" rtlCol="0">
              <a:spAutoFit/>
            </a:bodyPr>
            <a:lstStyle/>
            <a:p>
              <a:r>
                <a:rPr lang="en-US" dirty="0" smtClean="0">
                  <a:latin typeface="Arial" pitchFamily="34" charset="0"/>
                  <a:cs typeface="Arial" pitchFamily="34" charset="0"/>
                </a:rPr>
                <a:t>A.</a:t>
              </a:r>
              <a:endParaRPr lang="en-US" dirty="0">
                <a:latin typeface="Arial" pitchFamily="34" charset="0"/>
                <a:cs typeface="Arial" pitchFamily="34" charset="0"/>
              </a:endParaRPr>
            </a:p>
          </p:txBody>
        </p:sp>
        <p:sp>
          <p:nvSpPr>
            <p:cNvPr id="9" name="TextBox 8"/>
            <p:cNvSpPr txBox="1"/>
            <p:nvPr/>
          </p:nvSpPr>
          <p:spPr>
            <a:xfrm>
              <a:off x="5133742" y="5084134"/>
              <a:ext cx="523653" cy="461665"/>
            </a:xfrm>
            <a:prstGeom prst="rect">
              <a:avLst/>
            </a:prstGeom>
            <a:noFill/>
          </p:spPr>
          <p:txBody>
            <a:bodyPr wrap="square" rtlCol="0">
              <a:spAutoFit/>
            </a:bodyPr>
            <a:lstStyle/>
            <a:p>
              <a:r>
                <a:rPr lang="en-US" dirty="0">
                  <a:latin typeface="Arial" pitchFamily="34" charset="0"/>
                  <a:cs typeface="Arial" pitchFamily="34" charset="0"/>
                </a:rPr>
                <a:t>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0" name="TextBox 9"/>
            <p:cNvSpPr txBox="1"/>
            <p:nvPr/>
          </p:nvSpPr>
          <p:spPr>
            <a:xfrm>
              <a:off x="6604577" y="4643734"/>
              <a:ext cx="523653" cy="461665"/>
            </a:xfrm>
            <a:prstGeom prst="rect">
              <a:avLst/>
            </a:prstGeom>
            <a:noFill/>
          </p:spPr>
          <p:txBody>
            <a:bodyPr wrap="square" rtlCol="0">
              <a:spAutoFit/>
            </a:bodyPr>
            <a:lstStyle/>
            <a:p>
              <a:r>
                <a:rPr lang="en-US" dirty="0">
                  <a:latin typeface="Arial" pitchFamily="34" charset="0"/>
                  <a:cs typeface="Arial" pitchFamily="34" charset="0"/>
                </a:rPr>
                <a:t>C</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1" name="TextBox 10"/>
            <p:cNvSpPr txBox="1"/>
            <p:nvPr/>
          </p:nvSpPr>
          <p:spPr>
            <a:xfrm>
              <a:off x="8046165" y="3652293"/>
              <a:ext cx="523653" cy="461665"/>
            </a:xfrm>
            <a:prstGeom prst="rect">
              <a:avLst/>
            </a:prstGeom>
            <a:noFill/>
          </p:spPr>
          <p:txBody>
            <a:bodyPr wrap="square" rtlCol="0">
              <a:spAutoFit/>
            </a:bodyPr>
            <a:lstStyle/>
            <a:p>
              <a:r>
                <a:rPr lang="en-US" dirty="0">
                  <a:latin typeface="Arial" pitchFamily="34" charset="0"/>
                  <a:cs typeface="Arial" pitchFamily="34" charset="0"/>
                </a:rPr>
                <a:t>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grpSp>
      <p:sp>
        <p:nvSpPr>
          <p:cNvPr id="13" name="Title 1"/>
          <p:cNvSpPr txBox="1">
            <a:spLocks/>
          </p:cNvSpPr>
          <p:nvPr/>
        </p:nvSpPr>
        <p:spPr>
          <a:xfrm>
            <a:off x="204559" y="53162"/>
            <a:ext cx="8686800" cy="1295400"/>
          </a:xfrm>
          <a:prstGeom prst="rect">
            <a:avLst/>
          </a:prstGeom>
          <a:no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200" dirty="0" smtClean="0"/>
              <a:t>Where is the location of the common ancestor for all of the organisms shown?</a:t>
            </a:r>
            <a:endParaRPr lang="en-US" sz="3200" dirty="0"/>
          </a:p>
        </p:txBody>
      </p:sp>
      <p:sp>
        <p:nvSpPr>
          <p:cNvPr id="4" name="Oval 3"/>
          <p:cNvSpPr/>
          <p:nvPr/>
        </p:nvSpPr>
        <p:spPr bwMode="auto">
          <a:xfrm>
            <a:off x="2493334" y="6190311"/>
            <a:ext cx="838200" cy="515289"/>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8675978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100365" y="1348562"/>
            <a:ext cx="6360017" cy="5534247"/>
            <a:chOff x="2209801" y="563594"/>
            <a:chExt cx="6360017" cy="5534247"/>
          </a:xfrm>
        </p:grpSpPr>
        <p:pic>
          <p:nvPicPr>
            <p:cNvPr id="1843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563594"/>
              <a:ext cx="6256570" cy="517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09994" y="5636176"/>
              <a:ext cx="523653" cy="461665"/>
            </a:xfrm>
            <a:prstGeom prst="rect">
              <a:avLst/>
            </a:prstGeom>
            <a:noFill/>
          </p:spPr>
          <p:txBody>
            <a:bodyPr wrap="square" rtlCol="0">
              <a:spAutoFit/>
            </a:bodyPr>
            <a:lstStyle/>
            <a:p>
              <a:r>
                <a:rPr lang="en-US" dirty="0" smtClean="0">
                  <a:solidFill>
                    <a:srgbClr val="000000"/>
                  </a:solidFill>
                  <a:latin typeface="Arial" pitchFamily="34" charset="0"/>
                  <a:cs typeface="Arial" pitchFamily="34" charset="0"/>
                </a:rPr>
                <a:t>A.</a:t>
              </a:r>
              <a:endParaRPr lang="en-US" dirty="0">
                <a:solidFill>
                  <a:srgbClr val="000000"/>
                </a:solidFill>
                <a:latin typeface="Arial" pitchFamily="34" charset="0"/>
                <a:cs typeface="Arial" pitchFamily="34" charset="0"/>
              </a:endParaRPr>
            </a:p>
          </p:txBody>
        </p:sp>
        <p:sp>
          <p:nvSpPr>
            <p:cNvPr id="9" name="TextBox 8"/>
            <p:cNvSpPr txBox="1"/>
            <p:nvPr/>
          </p:nvSpPr>
          <p:spPr>
            <a:xfrm>
              <a:off x="5133742" y="5084134"/>
              <a:ext cx="523653" cy="461665"/>
            </a:xfrm>
            <a:prstGeom prst="rect">
              <a:avLst/>
            </a:prstGeom>
            <a:noFill/>
          </p:spPr>
          <p:txBody>
            <a:bodyPr wrap="square" rtlCol="0">
              <a:spAutoFit/>
            </a:bodyPr>
            <a:lstStyle/>
            <a:p>
              <a:r>
                <a:rPr lang="en-US" dirty="0">
                  <a:solidFill>
                    <a:srgbClr val="000000"/>
                  </a:solidFill>
                  <a:latin typeface="Arial" pitchFamily="34" charset="0"/>
                  <a:cs typeface="Arial" pitchFamily="34" charset="0"/>
                </a:rPr>
                <a:t>B</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10" name="TextBox 9"/>
            <p:cNvSpPr txBox="1"/>
            <p:nvPr/>
          </p:nvSpPr>
          <p:spPr>
            <a:xfrm>
              <a:off x="6604577" y="4643734"/>
              <a:ext cx="523653" cy="461665"/>
            </a:xfrm>
            <a:prstGeom prst="rect">
              <a:avLst/>
            </a:prstGeom>
            <a:noFill/>
          </p:spPr>
          <p:txBody>
            <a:bodyPr wrap="square" rtlCol="0">
              <a:spAutoFit/>
            </a:bodyPr>
            <a:lstStyle/>
            <a:p>
              <a:r>
                <a:rPr lang="en-US" dirty="0">
                  <a:solidFill>
                    <a:srgbClr val="000000"/>
                  </a:solidFill>
                  <a:latin typeface="Arial" pitchFamily="34" charset="0"/>
                  <a:cs typeface="Arial" pitchFamily="34" charset="0"/>
                </a:rPr>
                <a:t>C</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11" name="TextBox 10"/>
            <p:cNvSpPr txBox="1"/>
            <p:nvPr/>
          </p:nvSpPr>
          <p:spPr>
            <a:xfrm>
              <a:off x="8046165" y="3652293"/>
              <a:ext cx="523653" cy="461665"/>
            </a:xfrm>
            <a:prstGeom prst="rect">
              <a:avLst/>
            </a:prstGeom>
            <a:noFill/>
          </p:spPr>
          <p:txBody>
            <a:bodyPr wrap="square" rtlCol="0">
              <a:spAutoFit/>
            </a:bodyPr>
            <a:lstStyle/>
            <a:p>
              <a:r>
                <a:rPr lang="en-US" dirty="0">
                  <a:solidFill>
                    <a:srgbClr val="000000"/>
                  </a:solidFill>
                  <a:latin typeface="Arial" pitchFamily="34" charset="0"/>
                  <a:cs typeface="Arial" pitchFamily="34" charset="0"/>
                </a:rPr>
                <a:t>D</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grpSp>
      <p:sp>
        <p:nvSpPr>
          <p:cNvPr id="13" name="Title 1"/>
          <p:cNvSpPr txBox="1">
            <a:spLocks/>
          </p:cNvSpPr>
          <p:nvPr/>
        </p:nvSpPr>
        <p:spPr>
          <a:xfrm>
            <a:off x="0" y="152400"/>
            <a:ext cx="9220200" cy="1295400"/>
          </a:xfrm>
          <a:prstGeom prst="rect">
            <a:avLst/>
          </a:prstGeom>
          <a:noFill/>
          <a:ln>
            <a:noFill/>
          </a:ln>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3500" dirty="0" smtClean="0"/>
              <a:t>What is meant by the dotted lines and question marks?</a:t>
            </a:r>
            <a:endParaRPr lang="en-US" sz="3500" dirty="0"/>
          </a:p>
        </p:txBody>
      </p:sp>
      <p:sp>
        <p:nvSpPr>
          <p:cNvPr id="12" name="Title 1"/>
          <p:cNvSpPr txBox="1">
            <a:spLocks/>
          </p:cNvSpPr>
          <p:nvPr/>
        </p:nvSpPr>
        <p:spPr>
          <a:xfrm>
            <a:off x="1066800" y="2311670"/>
            <a:ext cx="6934200" cy="2587256"/>
          </a:xfrm>
          <a:prstGeom prst="rect">
            <a:avLst/>
          </a:prstGeom>
          <a:solidFill>
            <a:schemeClr val="bg1">
              <a:alpha val="97000"/>
            </a:schemeClr>
          </a:solidFill>
          <a:ln>
            <a:solidFill>
              <a:srgbClr val="186496"/>
            </a:solidFill>
          </a:ln>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4800" dirty="0" smtClean="0"/>
              <a:t>There are missing pieces in the fossil record.</a:t>
            </a:r>
            <a:endParaRPr lang="en-US" sz="4800" dirty="0"/>
          </a:p>
        </p:txBody>
      </p:sp>
    </p:spTree>
    <p:extLst>
      <p:ext uri="{BB962C8B-B14F-4D97-AF65-F5344CB8AC3E}">
        <p14:creationId xmlns:p14="http://schemas.microsoft.com/office/powerpoint/2010/main" val="97274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www.oceanlink.info/wot/images/family%20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737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929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4264"/>
            <a:ext cx="8915400" cy="1371600"/>
          </a:xfrm>
        </p:spPr>
        <p:txBody>
          <a:bodyPr/>
          <a:lstStyle/>
          <a:p>
            <a:pPr marL="0" indent="0" algn="ctr">
              <a:buNone/>
            </a:pPr>
            <a:r>
              <a:rPr lang="en-US" sz="3200" dirty="0" smtClean="0"/>
              <a:t>Fossils can consist of bones, bone fragments, imprints, and preserved remains.</a:t>
            </a:r>
            <a:endParaRPr lang="en-US" sz="3200" dirty="0"/>
          </a:p>
        </p:txBody>
      </p:sp>
      <p:grpSp>
        <p:nvGrpSpPr>
          <p:cNvPr id="3" name="Group 2"/>
          <p:cNvGrpSpPr/>
          <p:nvPr/>
        </p:nvGrpSpPr>
        <p:grpSpPr>
          <a:xfrm>
            <a:off x="1194504" y="2108200"/>
            <a:ext cx="6833423" cy="4550834"/>
            <a:chOff x="1194504" y="2108200"/>
            <a:chExt cx="6833423" cy="4550834"/>
          </a:xfrm>
        </p:grpSpPr>
        <p:pic>
          <p:nvPicPr>
            <p:cNvPr id="2050" name="Picture 2" descr="http://www-news.uchicago.edu/releases/03/rajasaurus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2159000"/>
              <a:ext cx="2595263" cy="205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texasrockshop.com/fossils/fo_image/fo2287_up/fo2320_fossil_bone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021" y="2108200"/>
              <a:ext cx="2232212" cy="2108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2.bp.blogspot.com/-cnrmvoyCKXc/UMklXmzPzbI/AAAAAAAABJ4/-x7GZGWFpT0/s1600/imprint+fossi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504" y="4572000"/>
              <a:ext cx="2797054" cy="2087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jblamarck.files.wordpress.com/2014/03/cria-de-mamu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2327" y="4573036"/>
              <a:ext cx="2895600" cy="2085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57348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81000" y="178981"/>
            <a:ext cx="8458200" cy="1447800"/>
          </a:xfrm>
          <a:prstGeom prst="rect">
            <a:avLst/>
          </a:prstGeom>
          <a:no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200" dirty="0" smtClean="0"/>
              <a:t>With a seat partner, compare and contrast the information Figure 1 will provide to the information Figure 2 will provide.</a:t>
            </a:r>
            <a:endParaRPr lang="en-US" sz="3200" dirty="0"/>
          </a:p>
        </p:txBody>
      </p:sp>
      <p:grpSp>
        <p:nvGrpSpPr>
          <p:cNvPr id="2" name="Group 3"/>
          <p:cNvGrpSpPr>
            <a:grpSpLocks/>
          </p:cNvGrpSpPr>
          <p:nvPr/>
        </p:nvGrpSpPr>
        <p:grpSpPr bwMode="auto">
          <a:xfrm>
            <a:off x="990600" y="1836854"/>
            <a:ext cx="7353300" cy="5021146"/>
            <a:chOff x="900" y="6637"/>
            <a:chExt cx="10010" cy="6405"/>
          </a:xfrm>
        </p:grpSpPr>
        <p:grpSp>
          <p:nvGrpSpPr>
            <p:cNvPr id="4" name="Group 4"/>
            <p:cNvGrpSpPr>
              <a:grpSpLocks/>
            </p:cNvGrpSpPr>
            <p:nvPr/>
          </p:nvGrpSpPr>
          <p:grpSpPr bwMode="auto">
            <a:xfrm>
              <a:off x="900" y="6637"/>
              <a:ext cx="10010" cy="5950"/>
              <a:chOff x="900" y="8845"/>
              <a:chExt cx="10010" cy="5950"/>
            </a:xfrm>
          </p:grpSpPr>
          <p:pic>
            <p:nvPicPr>
              <p:cNvPr id="7173" name="Picture 5" descr="http://www.anselm.edu/homepage/jpitocch/genbi101/18_04AnimalMorphPhylo-L%20copy.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94" y="9336"/>
                <a:ext cx="5616" cy="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 y="8845"/>
                <a:ext cx="3670" cy="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Box 7"/>
            <p:cNvSpPr txBox="1">
              <a:spLocks noChangeArrowheads="1"/>
            </p:cNvSpPr>
            <p:nvPr/>
          </p:nvSpPr>
          <p:spPr bwMode="auto">
            <a:xfrm>
              <a:off x="2310" y="12532"/>
              <a:ext cx="11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Figure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8"/>
            <p:cNvSpPr txBox="1">
              <a:spLocks noChangeArrowheads="1"/>
            </p:cNvSpPr>
            <p:nvPr/>
          </p:nvSpPr>
          <p:spPr bwMode="auto">
            <a:xfrm>
              <a:off x="8700" y="12402"/>
              <a:ext cx="11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Figure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2889319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395" y="2438400"/>
            <a:ext cx="8610600" cy="2227521"/>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3600" dirty="0" smtClean="0"/>
              <a:t>Evidence of Evolution Video:</a:t>
            </a:r>
          </a:p>
          <a:p>
            <a:pPr marL="0" indent="0" algn="ctr">
              <a:buFontTx/>
              <a:buNone/>
            </a:pPr>
            <a:r>
              <a:rPr lang="en-US" sz="4000" dirty="0">
                <a:hlinkClick r:id="rId4"/>
              </a:rPr>
              <a:t>https://</a:t>
            </a:r>
            <a:r>
              <a:rPr lang="en-US" sz="4000" dirty="0" smtClean="0">
                <a:hlinkClick r:id="rId4"/>
              </a:rPr>
              <a:t>www.youtube.com/watch?v=lIEoO5KdPvg</a:t>
            </a:r>
            <a:r>
              <a:rPr lang="en-US" sz="4000" dirty="0" smtClean="0"/>
              <a:t> </a:t>
            </a:r>
          </a:p>
          <a:p>
            <a:pPr marL="0" indent="0" algn="ctr">
              <a:buFontTx/>
              <a:buNone/>
            </a:pPr>
            <a:endParaRPr lang="en-US" sz="4000" dirty="0"/>
          </a:p>
        </p:txBody>
      </p:sp>
    </p:spTree>
    <p:extLst>
      <p:ext uri="{BB962C8B-B14F-4D97-AF65-F5344CB8AC3E}">
        <p14:creationId xmlns:p14="http://schemas.microsoft.com/office/powerpoint/2010/main" val="8324244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914400"/>
            <a:ext cx="8610600" cy="5867400"/>
          </a:xfrm>
          <a:prstGeom prst="rect">
            <a:avLst/>
          </a:prstGeom>
          <a:solidFill>
            <a:schemeClr val="bg1">
              <a:alpha val="92000"/>
            </a:schemeClr>
          </a:solidFill>
          <a:ln>
            <a:noFill/>
          </a:ln>
        </p:spPr>
        <p:txBody>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400" dirty="0" smtClean="0"/>
              <a:t>Summarizing Strategy: 3 – 2 – 1 </a:t>
            </a:r>
          </a:p>
          <a:p>
            <a:pPr marL="0" indent="0" algn="ctr">
              <a:buFontTx/>
              <a:buNone/>
            </a:pPr>
            <a:endParaRPr lang="en-US" sz="3600" dirty="0"/>
          </a:p>
          <a:p>
            <a:pPr marL="0" indent="0" algn="ctr">
              <a:buFontTx/>
              <a:buNone/>
            </a:pPr>
            <a:r>
              <a:rPr lang="en-US" sz="3300" dirty="0" smtClean="0"/>
              <a:t>Describe three ways in which scientists support the theory of evolution</a:t>
            </a:r>
            <a:r>
              <a:rPr lang="en-US" sz="3200" dirty="0" smtClean="0"/>
              <a:t>.</a:t>
            </a:r>
          </a:p>
          <a:p>
            <a:pPr marL="0" indent="0" algn="ctr">
              <a:buFontTx/>
              <a:buNone/>
            </a:pPr>
            <a:endParaRPr lang="en-US" sz="2800" dirty="0"/>
          </a:p>
          <a:p>
            <a:pPr marL="0" indent="0" algn="ctr">
              <a:buFontTx/>
              <a:buNone/>
            </a:pPr>
            <a:r>
              <a:rPr lang="en-US" sz="3300" dirty="0" smtClean="0"/>
              <a:t>Identify two ways in which scientists know the physical characteristics of organisms change over time.</a:t>
            </a:r>
          </a:p>
          <a:p>
            <a:pPr marL="0" indent="0" algn="ctr">
              <a:buFontTx/>
              <a:buNone/>
            </a:pPr>
            <a:endParaRPr lang="en-US" sz="2800" dirty="0" smtClean="0"/>
          </a:p>
          <a:p>
            <a:pPr marL="0" indent="0" algn="ctr">
              <a:buFontTx/>
              <a:buNone/>
            </a:pPr>
            <a:r>
              <a:rPr lang="en-US" sz="3300" dirty="0" smtClean="0"/>
              <a:t>Describe why the fossil record is important.</a:t>
            </a:r>
            <a:endParaRPr lang="en-US" sz="3300" dirty="0"/>
          </a:p>
        </p:txBody>
      </p:sp>
    </p:spTree>
    <p:extLst>
      <p:ext uri="{BB962C8B-B14F-4D97-AF65-F5344CB8AC3E}">
        <p14:creationId xmlns:p14="http://schemas.microsoft.com/office/powerpoint/2010/main" val="34049732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www.sciencebuzz.org/sites/default/files/kiosk_page_images/Lilydale_foss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83551"/>
            <a:ext cx="6002215"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4450"/>
            <a:ext cx="8140700" cy="1446550"/>
          </a:xfrm>
        </p:spPr>
        <p:txBody>
          <a:bodyPr/>
          <a:lstStyle/>
          <a:p>
            <a:pPr marL="0" indent="0" algn="ctr">
              <a:buNone/>
            </a:pPr>
            <a:r>
              <a:rPr lang="en-US" sz="4400" dirty="0" smtClean="0"/>
              <a:t>Most fossils are found in sedimentary rock. Why?</a:t>
            </a:r>
            <a:endParaRPr lang="en-US" sz="4400" dirty="0"/>
          </a:p>
        </p:txBody>
      </p:sp>
      <p:sp>
        <p:nvSpPr>
          <p:cNvPr id="5" name="Rectangle 4"/>
          <p:cNvSpPr/>
          <p:nvPr/>
        </p:nvSpPr>
        <p:spPr>
          <a:xfrm>
            <a:off x="1091710" y="3124200"/>
            <a:ext cx="6561993" cy="2062103"/>
          </a:xfrm>
          <a:prstGeom prst="rect">
            <a:avLst/>
          </a:prstGeom>
          <a:solidFill>
            <a:schemeClr val="bg1">
              <a:alpha val="89000"/>
            </a:schemeClr>
          </a:solidFill>
          <a:ln>
            <a:solidFill>
              <a:schemeClr val="tx1"/>
            </a:solidFill>
          </a:ln>
        </p:spPr>
        <p:txBody>
          <a:bodyPr wrap="square">
            <a:spAutoFit/>
          </a:bodyPr>
          <a:lstStyle/>
          <a:p>
            <a:pPr algn="ctr"/>
            <a:r>
              <a:rPr lang="en-US" sz="3200" b="1" dirty="0">
                <a:solidFill>
                  <a:srgbClr val="186496"/>
                </a:solidFill>
                <a:latin typeface="Arial" pitchFamily="34" charset="0"/>
                <a:cs typeface="Arial" pitchFamily="34" charset="0"/>
              </a:rPr>
              <a:t>Fossils are primarily found in sedimentary rocks because these rocks form at low temperatures and pressures.</a:t>
            </a:r>
          </a:p>
        </p:txBody>
      </p:sp>
    </p:spTree>
    <p:extLst>
      <p:ext uri="{BB962C8B-B14F-4D97-AF65-F5344CB8AC3E}">
        <p14:creationId xmlns:p14="http://schemas.microsoft.com/office/powerpoint/2010/main" val="10710910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43690"/>
            <a:ext cx="8458200" cy="1692771"/>
          </a:xfrm>
        </p:spPr>
        <p:txBody>
          <a:bodyPr/>
          <a:lstStyle/>
          <a:p>
            <a:pPr marL="0" indent="0" algn="ctr">
              <a:buNone/>
            </a:pPr>
            <a:r>
              <a:rPr lang="en-US" sz="5200" dirty="0" smtClean="0"/>
              <a:t>Some organisms become fossilized in ice or amber.</a:t>
            </a:r>
            <a:endParaRPr lang="en-US" sz="5200" dirty="0"/>
          </a:p>
        </p:txBody>
      </p:sp>
      <p:grpSp>
        <p:nvGrpSpPr>
          <p:cNvPr id="3" name="Group 2"/>
          <p:cNvGrpSpPr/>
          <p:nvPr/>
        </p:nvGrpSpPr>
        <p:grpSpPr>
          <a:xfrm>
            <a:off x="762000" y="3048000"/>
            <a:ext cx="7594600" cy="3446781"/>
            <a:chOff x="762000" y="3048000"/>
            <a:chExt cx="7594600" cy="3446781"/>
          </a:xfrm>
        </p:grpSpPr>
        <p:pic>
          <p:nvPicPr>
            <p:cNvPr id="3076" name="Picture 4" descr="http://www.iddfossils.co.uk/WebRoot/BT/Shops/BT3078/MediaGallery/gnatb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52190"/>
              <a:ext cx="3251200"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http://o.quizlet.com/jpxaGuDRPIHtKkDEF5a11w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048000"/>
              <a:ext cx="3505200" cy="34467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09431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bwMode="auto">
          <a:xfrm>
            <a:off x="228600" y="990600"/>
            <a:ext cx="55626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84163" indent="-284163" algn="l" rtl="0" fontAlgn="base">
              <a:spcBef>
                <a:spcPct val="0"/>
              </a:spcBef>
              <a:spcAft>
                <a:spcPct val="0"/>
              </a:spcAft>
              <a:buBlip>
                <a:blip r:embed="rId3"/>
              </a:buBlip>
              <a:defRPr sz="2400" b="1">
                <a:solidFill>
                  <a:srgbClr val="186496"/>
                </a:solidFill>
                <a:latin typeface="+mj-lt"/>
                <a:ea typeface="+mj-ea"/>
                <a:cs typeface="+mj-cs"/>
              </a:defRPr>
            </a:lvl1pPr>
            <a:lvl2pPr marL="284163" indent="-284163" algn="l" rtl="0" fontAlgn="base">
              <a:spcBef>
                <a:spcPct val="0"/>
              </a:spcBef>
              <a:spcAft>
                <a:spcPct val="0"/>
              </a:spcAft>
              <a:buBlip>
                <a:blip r:embed="rId3"/>
              </a:buBlip>
              <a:defRPr sz="2400" b="1">
                <a:solidFill>
                  <a:srgbClr val="186496"/>
                </a:solidFill>
                <a:latin typeface="Arial" pitchFamily="34" charset="0"/>
              </a:defRPr>
            </a:lvl2pPr>
            <a:lvl3pPr marL="284163" indent="-284163" algn="l" rtl="0" fontAlgn="base">
              <a:spcBef>
                <a:spcPct val="0"/>
              </a:spcBef>
              <a:spcAft>
                <a:spcPct val="0"/>
              </a:spcAft>
              <a:buBlip>
                <a:blip r:embed="rId3"/>
              </a:buBlip>
              <a:defRPr sz="2400" b="1">
                <a:solidFill>
                  <a:srgbClr val="186496"/>
                </a:solidFill>
                <a:latin typeface="Arial" pitchFamily="34" charset="0"/>
              </a:defRPr>
            </a:lvl3pPr>
            <a:lvl4pPr marL="284163" indent="-284163" algn="l" rtl="0" fontAlgn="base">
              <a:spcBef>
                <a:spcPct val="0"/>
              </a:spcBef>
              <a:spcAft>
                <a:spcPct val="0"/>
              </a:spcAft>
              <a:buBlip>
                <a:blip r:embed="rId3"/>
              </a:buBlip>
              <a:defRPr sz="2400" b="1">
                <a:solidFill>
                  <a:srgbClr val="186496"/>
                </a:solidFill>
                <a:latin typeface="Arial" pitchFamily="34" charset="0"/>
              </a:defRPr>
            </a:lvl4pPr>
            <a:lvl5pPr marL="284163" indent="-284163" algn="l" rtl="0" fontAlgn="base">
              <a:spcBef>
                <a:spcPct val="0"/>
              </a:spcBef>
              <a:spcAft>
                <a:spcPct val="0"/>
              </a:spcAft>
              <a:buBlip>
                <a:blip r:embed="rId3"/>
              </a:buBlip>
              <a:defRPr sz="2400" b="1">
                <a:solidFill>
                  <a:srgbClr val="186496"/>
                </a:solidFill>
                <a:latin typeface="Arial" pitchFamily="34" charset="0"/>
              </a:defRPr>
            </a:lvl5pPr>
            <a:lvl6pPr marL="741363" indent="-284163" algn="l" rtl="0" fontAlgn="base">
              <a:spcBef>
                <a:spcPct val="0"/>
              </a:spcBef>
              <a:spcAft>
                <a:spcPct val="0"/>
              </a:spcAft>
              <a:buBlip>
                <a:blip r:embed="rId3"/>
              </a:buBlip>
              <a:defRPr sz="2400" b="1">
                <a:solidFill>
                  <a:srgbClr val="186496"/>
                </a:solidFill>
                <a:latin typeface="Arial" pitchFamily="34" charset="0"/>
              </a:defRPr>
            </a:lvl6pPr>
            <a:lvl7pPr marL="1198563" indent="-284163" algn="l" rtl="0" fontAlgn="base">
              <a:spcBef>
                <a:spcPct val="0"/>
              </a:spcBef>
              <a:spcAft>
                <a:spcPct val="0"/>
              </a:spcAft>
              <a:buBlip>
                <a:blip r:embed="rId3"/>
              </a:buBlip>
              <a:defRPr sz="2400" b="1">
                <a:solidFill>
                  <a:srgbClr val="186496"/>
                </a:solidFill>
                <a:latin typeface="Arial" pitchFamily="34" charset="0"/>
              </a:defRPr>
            </a:lvl7pPr>
            <a:lvl8pPr marL="1655763" indent="-284163" algn="l" rtl="0" fontAlgn="base">
              <a:spcBef>
                <a:spcPct val="0"/>
              </a:spcBef>
              <a:spcAft>
                <a:spcPct val="0"/>
              </a:spcAft>
              <a:buBlip>
                <a:blip r:embed="rId3"/>
              </a:buBlip>
              <a:defRPr sz="2400" b="1">
                <a:solidFill>
                  <a:srgbClr val="186496"/>
                </a:solidFill>
                <a:latin typeface="Arial" pitchFamily="34" charset="0"/>
              </a:defRPr>
            </a:lvl8pPr>
            <a:lvl9pPr marL="2112963" indent="-284163" algn="l" rtl="0" fontAlgn="base">
              <a:spcBef>
                <a:spcPct val="0"/>
              </a:spcBef>
              <a:spcAft>
                <a:spcPct val="0"/>
              </a:spcAft>
              <a:buBlip>
                <a:blip r:embed="rId3"/>
              </a:buBlip>
              <a:defRPr sz="2400" b="1">
                <a:solidFill>
                  <a:srgbClr val="186496"/>
                </a:solidFill>
                <a:latin typeface="Arial" pitchFamily="34" charset="0"/>
              </a:defRPr>
            </a:lvl9pPr>
          </a:lstStyle>
          <a:p>
            <a:pPr marL="0" indent="0" algn="ctr">
              <a:buFontTx/>
              <a:buNone/>
            </a:pPr>
            <a:r>
              <a:rPr lang="en-US" sz="4200" dirty="0" smtClean="0"/>
              <a:t>Scientists observe fossil characteristics and make inferences concerning the life of the organism based on these observations.</a:t>
            </a:r>
            <a:endParaRPr lang="en-US" sz="42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7200"/>
            <a:ext cx="2519363" cy="58561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5314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24223"/>
            <a:ext cx="7772400" cy="43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04800" y="943690"/>
            <a:ext cx="8458200" cy="1692771"/>
          </a:xfrm>
          <a:prstGeom prst="rect">
            <a:avLst/>
          </a:prstGeom>
        </p:spPr>
        <p:txBody>
          <a:bodyPr/>
          <a:lstStyle>
            <a:lvl1pPr marL="284163" indent="-284163" algn="l" rtl="0" fontAlgn="base">
              <a:spcBef>
                <a:spcPct val="0"/>
              </a:spcBef>
              <a:spcAft>
                <a:spcPct val="0"/>
              </a:spcAft>
              <a:buBlip>
                <a:blip r:embed="rId4"/>
              </a:buBlip>
              <a:defRPr sz="2400" b="1">
                <a:solidFill>
                  <a:srgbClr val="186496"/>
                </a:solidFill>
                <a:latin typeface="+mj-lt"/>
                <a:ea typeface="+mj-ea"/>
                <a:cs typeface="+mj-cs"/>
              </a:defRPr>
            </a:lvl1pPr>
            <a:lvl2pPr marL="284163" indent="-284163" algn="l" rtl="0" fontAlgn="base">
              <a:spcBef>
                <a:spcPct val="0"/>
              </a:spcBef>
              <a:spcAft>
                <a:spcPct val="0"/>
              </a:spcAft>
              <a:buBlip>
                <a:blip r:embed="rId4"/>
              </a:buBlip>
              <a:defRPr sz="2400" b="1">
                <a:solidFill>
                  <a:srgbClr val="186496"/>
                </a:solidFill>
                <a:latin typeface="Arial" pitchFamily="34" charset="0"/>
              </a:defRPr>
            </a:lvl2pPr>
            <a:lvl3pPr marL="284163" indent="-284163" algn="l" rtl="0" fontAlgn="base">
              <a:spcBef>
                <a:spcPct val="0"/>
              </a:spcBef>
              <a:spcAft>
                <a:spcPct val="0"/>
              </a:spcAft>
              <a:buBlip>
                <a:blip r:embed="rId4"/>
              </a:buBlip>
              <a:defRPr sz="2400" b="1">
                <a:solidFill>
                  <a:srgbClr val="186496"/>
                </a:solidFill>
                <a:latin typeface="Arial" pitchFamily="34" charset="0"/>
              </a:defRPr>
            </a:lvl3pPr>
            <a:lvl4pPr marL="284163" indent="-284163" algn="l" rtl="0" fontAlgn="base">
              <a:spcBef>
                <a:spcPct val="0"/>
              </a:spcBef>
              <a:spcAft>
                <a:spcPct val="0"/>
              </a:spcAft>
              <a:buBlip>
                <a:blip r:embed="rId4"/>
              </a:buBlip>
              <a:defRPr sz="2400" b="1">
                <a:solidFill>
                  <a:srgbClr val="186496"/>
                </a:solidFill>
                <a:latin typeface="Arial" pitchFamily="34" charset="0"/>
              </a:defRPr>
            </a:lvl4pPr>
            <a:lvl5pPr marL="284163" indent="-284163" algn="l" rtl="0" fontAlgn="base">
              <a:spcBef>
                <a:spcPct val="0"/>
              </a:spcBef>
              <a:spcAft>
                <a:spcPct val="0"/>
              </a:spcAft>
              <a:buBlip>
                <a:blip r:embed="rId4"/>
              </a:buBlip>
              <a:defRPr sz="2400" b="1">
                <a:solidFill>
                  <a:srgbClr val="186496"/>
                </a:solidFill>
                <a:latin typeface="Arial" pitchFamily="34" charset="0"/>
              </a:defRPr>
            </a:lvl5pPr>
            <a:lvl6pPr marL="741363" indent="-284163" algn="l" rtl="0" fontAlgn="base">
              <a:spcBef>
                <a:spcPct val="0"/>
              </a:spcBef>
              <a:spcAft>
                <a:spcPct val="0"/>
              </a:spcAft>
              <a:buBlip>
                <a:blip r:embed="rId4"/>
              </a:buBlip>
              <a:defRPr sz="2400" b="1">
                <a:solidFill>
                  <a:srgbClr val="186496"/>
                </a:solidFill>
                <a:latin typeface="Arial" pitchFamily="34" charset="0"/>
              </a:defRPr>
            </a:lvl6pPr>
            <a:lvl7pPr marL="1198563" indent="-284163" algn="l" rtl="0" fontAlgn="base">
              <a:spcBef>
                <a:spcPct val="0"/>
              </a:spcBef>
              <a:spcAft>
                <a:spcPct val="0"/>
              </a:spcAft>
              <a:buBlip>
                <a:blip r:embed="rId4"/>
              </a:buBlip>
              <a:defRPr sz="2400" b="1">
                <a:solidFill>
                  <a:srgbClr val="186496"/>
                </a:solidFill>
                <a:latin typeface="Arial" pitchFamily="34" charset="0"/>
              </a:defRPr>
            </a:lvl7pPr>
            <a:lvl8pPr marL="1655763" indent="-284163" algn="l" rtl="0" fontAlgn="base">
              <a:spcBef>
                <a:spcPct val="0"/>
              </a:spcBef>
              <a:spcAft>
                <a:spcPct val="0"/>
              </a:spcAft>
              <a:buBlip>
                <a:blip r:embed="rId4"/>
              </a:buBlip>
              <a:defRPr sz="2400" b="1">
                <a:solidFill>
                  <a:srgbClr val="186496"/>
                </a:solidFill>
                <a:latin typeface="Arial" pitchFamily="34" charset="0"/>
              </a:defRPr>
            </a:lvl8pPr>
            <a:lvl9pPr marL="2112963" indent="-284163" algn="l" rtl="0" fontAlgn="base">
              <a:spcBef>
                <a:spcPct val="0"/>
              </a:spcBef>
              <a:spcAft>
                <a:spcPct val="0"/>
              </a:spcAft>
              <a:buBlip>
                <a:blip r:embed="rId4"/>
              </a:buBlip>
              <a:defRPr sz="2400" b="1">
                <a:solidFill>
                  <a:srgbClr val="186496"/>
                </a:solidFill>
                <a:latin typeface="Arial" pitchFamily="34" charset="0"/>
              </a:defRPr>
            </a:lvl9pPr>
          </a:lstStyle>
          <a:p>
            <a:pPr marL="0" indent="0" algn="ctr">
              <a:buFontTx/>
              <a:buNone/>
            </a:pPr>
            <a:r>
              <a:rPr lang="en-US" sz="3200" dirty="0" smtClean="0"/>
              <a:t>Once scientists piece the fossil below together, what might they be able to know about the once living organism?</a:t>
            </a:r>
            <a:endParaRPr lang="en-US" sz="3200" dirty="0"/>
          </a:p>
        </p:txBody>
      </p:sp>
    </p:spTree>
    <p:extLst>
      <p:ext uri="{BB962C8B-B14F-4D97-AF65-F5344CB8AC3E}">
        <p14:creationId xmlns:p14="http://schemas.microsoft.com/office/powerpoint/2010/main" val="132301382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2404</Words>
  <Application>Microsoft Office PowerPoint</Application>
  <PresentationFormat>On-screen Show (4:3)</PresentationFormat>
  <Paragraphs>193</Paragraphs>
  <Slides>52</Slides>
  <Notes>49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Times</vt:lpstr>
      <vt:lpstr>Wingdings</vt:lpstr>
      <vt:lpstr>Blank Presentation</vt:lpstr>
      <vt:lpstr>Acrobat Document</vt:lpstr>
      <vt:lpstr>Looking at the two pictures, can  you describe how this form of communication has changed over time?</vt:lpstr>
      <vt:lpstr>Essential Question:  How do scientists define and support the theory of evolution?</vt:lpstr>
      <vt:lpstr>Describe the evidence scientists use to determine that Earth changes over time.</vt:lpstr>
      <vt:lpstr>Evidence of life’s history on earth is provided by fossils.</vt:lpstr>
      <vt:lpstr>Fossils can consist of bones, bone fragments, imprints, and preserved remains.</vt:lpstr>
      <vt:lpstr>Most fossils are found in sedimentary rock. Why?</vt:lpstr>
      <vt:lpstr>Some organisms become fossilized in ice or amber.</vt:lpstr>
      <vt:lpstr>PowerPoint Presentation</vt:lpstr>
      <vt:lpstr>PowerPoint Presentation</vt:lpstr>
      <vt:lpstr>PowerPoint Presentation</vt:lpstr>
      <vt:lpstr>Older fossils are found in deeper layers of the earth’s sedimentary rock; younger fossils are found in the upper layers of the earth’s sedimentary rock.</vt:lpstr>
      <vt:lpstr>The fossil record and the geologic time scale provide reference to when and how long organisms have existed on planet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or once living things share common ancestors and fossils provide evidence for common ancestry.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Carla Jefferson</cp:lastModifiedBy>
  <cp:revision>314</cp:revision>
  <dcterms:created xsi:type="dcterms:W3CDTF">2006-09-14T16:17:10Z</dcterms:created>
  <dcterms:modified xsi:type="dcterms:W3CDTF">2016-02-21T18:38:24Z</dcterms:modified>
</cp:coreProperties>
</file>