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7" r:id="rId4"/>
    <p:sldId id="258" r:id="rId5"/>
    <p:sldId id="264" r:id="rId6"/>
    <p:sldId id="259" r:id="rId7"/>
    <p:sldId id="260" r:id="rId8"/>
    <p:sldId id="267" r:id="rId9"/>
    <p:sldId id="265" r:id="rId10"/>
    <p:sldId id="261" r:id="rId11"/>
    <p:sldId id="262" r:id="rId12"/>
    <p:sldId id="263" r:id="rId13"/>
    <p:sldId id="266" r:id="rId14"/>
    <p:sldId id="269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B93D-9C4C-4EC0-9DAA-4A5EFD2A6EA2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45B1-02F7-4D1C-8569-A74D64339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81B6-6237-4BEA-9E80-CBADF260F584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C475-A20C-4861-8516-3857D19F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288-DF88-4E4D-B6F5-55B2A529A583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761-D3F4-4EEA-B24A-5B7FC33E43C2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A3C6-2F8B-495B-AC60-3A783A74A67C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7CF1-ADEE-4446-8308-AF7979C8BC6E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ACED-7BCE-4514-BC17-1A906D2FF2B1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0BA-3036-4AAA-96B2-DA7CE3FC6EF4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DC2-10A3-485C-AA7D-8268F72828BE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A44F-516D-4515-9821-6ECDBEE4704E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A83-6542-4C9B-A1AF-591C2F462D98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53D-725C-4A6F-AC48-9ACBF0AB8603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70C3-91EF-4A95-9824-C673F9800283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96291-DC3F-4ED8-93DA-5C9A5AF1B531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ichaelscomments.files.wordpress.com/2007/10/shark.jpg&amp;imgrefurl=http://michaelscomments.wordpress.com/2007/10/30/fisherman-nets-shark-200-km-from-sea/&amp;usg=__ftzCVQ_K6ANLUX85uAyBMl5Z68c=&amp;h=663&amp;w=909&amp;sz=58&amp;hl=en&amp;start=2&amp;tbnid=xGrsS2ewOy51vM:&amp;tbnh=107&amp;tbnw=147&amp;prev=/images?q=Shark&amp;gbv=2&amp;hl=en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com/imgres?imgurl=http://www.sealifegifts.net/user_images/lobster4a.JPG&amp;imgrefurl=http://www.sealifegifts.net/nautical_decorations.html&amp;usg=__jag_rgHK41k6NwgrgVRDjeHzNMU=&amp;h=432&amp;w=371&amp;sz=32&amp;hl=en&amp;start=1&amp;tbnid=xsmRMkhyditooM:&amp;tbnh=126&amp;tbnw=108&amp;prev=/images?q=Lobster&amp;gbv=2&amp;hl=en" TargetMode="External"/><Relationship Id="rId2" Type="http://schemas.openxmlformats.org/officeDocument/2006/relationships/hyperlink" Target="http://images.google.com/imgres?imgurl=http://www.nps.gov/wica/naturescience/images/Annual-Sunflower.jpg&amp;imgrefurl=http://www.nps.gov/wica/naturescience/wildflowers-sunflower.htm&amp;usg=__BYO9rWbvx0AIa4qiRiugP-Z5vec=&amp;h=492&amp;w=415&amp;sz=68&amp;hl=en&amp;start=2&amp;tbnid=LCOoAh3i3iVG5M:&amp;tbnh=130&amp;tbnw=110&amp;prev=/images?q=Sunflower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es.ncsu.edu/depts/hort/consumer/factsheets/butterflies/icons/butterfly.jpg&amp;imgrefurl=http://www.ces.ncsu.edu/depts/hort/consumer/factsheets/butterflies/butterfly_index.html&amp;usg=__U0Zdg2UeCo0Ol43EsjGF_gsCc7M=&amp;h=369&amp;w=360&amp;sz=112&amp;hl=en&amp;start=15&amp;tbnid=c0_omok8vdKuOM:&amp;tbnh=122&amp;tbnw=119&amp;prev=/images?q=Butterfly&amp;gbv=2&amp;hl=en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images.google.com/imgres?imgurl=http://www.thetechherald.com/media/images/200831/HumanElement_3.jpg&amp;imgrefurl=http://www.thetechherald.com/article.php/200831/1629/ID-Analytics-releases-Analysis-of-Internal-Data-Theft&amp;usg=__LXeEfOnj8Cy1N-ISsdGvwbFHJZg=&amp;h=400&amp;w=600&amp;sz=54&amp;hl=en&amp;start=19&amp;tbnid=36DC8OVa8VIIWM:&amp;tbnh=90&amp;tbnw=135&amp;prev=/images?q=Human&amp;gbv=2&amp;hl=en" TargetMode="External"/><Relationship Id="rId4" Type="http://schemas.openxmlformats.org/officeDocument/2006/relationships/hyperlink" Target="http://images.google.com/imgres?imgurl=http://www.vivanatura.org/Iguana_iguana_juv1.jpg&amp;imgrefurl=http://www.vivanatura.org/Iguana%20iguana%20ExtraPhotos.html&amp;usg=__Jjk7LliugjIheXaZ1UsdB4_PYM4=&amp;h=375&amp;w=500&amp;sz=75&amp;hl=en&amp;start=1&amp;tbnid=w_YsoPTGJtE8QM:&amp;tbnh=98&amp;tbnw=130&amp;prev=/images?q=Iguana&amp;gbv=2&amp;hl=en" TargetMode="Externa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Y9DNWcqxI4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wfbhwq95Duc&amp;tracker=False&amp;N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naquariumproducts.com/images/graphics/planaria.jpg&amp;imgrefurl=http://www.aquarium-pond-answers.com/2007/03/trematodes-and-nematodes-in-fish.html&amp;usg=__hGPT35OB3h10-TMaUp6EsTSCGq0=&amp;h=375&amp;w=500&amp;sz=37&amp;hl=en&amp;start=1&amp;tbnid=u17MaSt6Xu8DoM:&amp;tbnh=98&amp;tbnw=130&amp;prev=/images?q=Planaria&amp;gbv=2&amp;ndsp=20&amp;hl=en&amp;sa=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two parents that each share ½ of the genetic information.</a:t>
            </a:r>
          </a:p>
          <a:p>
            <a:pPr lvl="1"/>
            <a:r>
              <a:rPr lang="en-US" dirty="0" smtClean="0"/>
              <a:t>Offspring share the characteristics of each parent.</a:t>
            </a:r>
          </a:p>
          <a:p>
            <a:pPr lvl="1"/>
            <a:r>
              <a:rPr lang="en-US" dirty="0" smtClean="0"/>
              <a:t>Meiosis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26899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389120"/>
          </a:xfrm>
        </p:spPr>
        <p:txBody>
          <a:bodyPr/>
          <a:lstStyle/>
          <a:p>
            <a:r>
              <a:rPr lang="en-US" dirty="0" smtClean="0"/>
              <a:t>All the members of the Animal Kingdom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Crustaceans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6" name="Picture 4" descr="http://johnfriedmann.com/biogloss/reproduction(l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1411324" cy="1600200"/>
          </a:xfrm>
          <a:prstGeom prst="rect">
            <a:avLst/>
          </a:prstGeom>
          <a:noFill/>
        </p:spPr>
      </p:pic>
      <p:pic>
        <p:nvPicPr>
          <p:cNvPr id="3078" name="Picture 6" descr="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1806220" cy="1219200"/>
          </a:xfrm>
          <a:prstGeom prst="rect">
            <a:avLst/>
          </a:prstGeom>
          <a:noFill/>
        </p:spPr>
      </p:pic>
      <p:pic>
        <p:nvPicPr>
          <p:cNvPr id="3080" name="Picture 8" descr="Fish_pag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1524000" cy="1333501"/>
          </a:xfrm>
          <a:prstGeom prst="rect">
            <a:avLst/>
          </a:prstGeom>
          <a:noFill/>
        </p:spPr>
      </p:pic>
      <p:pic>
        <p:nvPicPr>
          <p:cNvPr id="3082" name="Picture 10" descr="ccd-insects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1524000" cy="1524001"/>
          </a:xfrm>
          <a:prstGeom prst="rect">
            <a:avLst/>
          </a:prstGeom>
          <a:noFill/>
        </p:spPr>
      </p:pic>
      <p:pic>
        <p:nvPicPr>
          <p:cNvPr id="3084" name="Picture 12" descr="bi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24000" cy="1181101"/>
          </a:xfrm>
          <a:prstGeom prst="rect">
            <a:avLst/>
          </a:prstGeom>
          <a:noFill/>
        </p:spPr>
      </p:pic>
      <p:pic>
        <p:nvPicPr>
          <p:cNvPr id="3086" name="Picture 14" descr="060514_lizards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267200"/>
            <a:ext cx="1524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Kingdom</a:t>
            </a:r>
          </a:p>
          <a:p>
            <a:pPr lvl="1"/>
            <a:r>
              <a:rPr lang="en-US" dirty="0" smtClean="0"/>
              <a:t>Flowers are the reproductive organs of plants.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Some flowers have both male and female reproductive organs on the same flower.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nymphae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410200"/>
            <a:ext cx="1747706" cy="1190625"/>
          </a:xfrm>
          <a:prstGeom prst="rect">
            <a:avLst/>
          </a:prstGeom>
          <a:noFill/>
        </p:spPr>
      </p:pic>
      <p:pic>
        <p:nvPicPr>
          <p:cNvPr id="2052" name="Picture 4" descr="Mal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1524000" cy="1419226"/>
          </a:xfrm>
          <a:prstGeom prst="rect">
            <a:avLst/>
          </a:prstGeom>
          <a:noFill/>
        </p:spPr>
      </p:pic>
      <p:pic>
        <p:nvPicPr>
          <p:cNvPr id="2054" name="Picture 6" descr="fe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19400"/>
            <a:ext cx="14859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flower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flower</a:t>
            </a:r>
            <a:endParaRPr lang="en-US" dirty="0"/>
          </a:p>
        </p:txBody>
      </p:sp>
      <p:pic>
        <p:nvPicPr>
          <p:cNvPr id="2058" name="Picture 10" descr="http://pubs.caes.uga.edu/caespubs/pubcd/L232-all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953000"/>
            <a:ext cx="2189655" cy="1905000"/>
          </a:xfrm>
          <a:prstGeom prst="rect">
            <a:avLst/>
          </a:prstGeom>
          <a:noFill/>
        </p:spPr>
      </p:pic>
      <p:pic>
        <p:nvPicPr>
          <p:cNvPr id="12" name="Picture 2" descr="C:\Documents and Settings\ksorenson\Local Settings\Temporary Internet Files\Content.IE5\VAYD3TUC\MPj043070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85800"/>
            <a:ext cx="1216521" cy="162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084320"/>
          </a:xfrm>
        </p:spPr>
        <p:txBody>
          <a:bodyPr/>
          <a:lstStyle/>
          <a:p>
            <a:r>
              <a:rPr lang="en-US" dirty="0" smtClean="0"/>
              <a:t>Examples of organisms that reproduce sexually</a:t>
            </a:r>
          </a:p>
          <a:p>
            <a:pPr lvl="1"/>
            <a:r>
              <a:rPr lang="en-US" dirty="0" smtClean="0"/>
              <a:t>Chickens</a:t>
            </a:r>
          </a:p>
          <a:p>
            <a:pPr lvl="1"/>
            <a:r>
              <a:rPr lang="en-US" dirty="0" smtClean="0"/>
              <a:t>Iguanas</a:t>
            </a:r>
          </a:p>
          <a:p>
            <a:pPr lvl="1"/>
            <a:r>
              <a:rPr lang="en-US" dirty="0" smtClean="0"/>
              <a:t>Lobsters</a:t>
            </a:r>
          </a:p>
          <a:p>
            <a:pPr lvl="1"/>
            <a:r>
              <a:rPr lang="en-US" dirty="0" smtClean="0"/>
              <a:t>Sharks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02" name="Picture 2" descr="http://tbn0.google.com/images?q=tbn:LCOoAh3i3iVG5M:http://www.nps.gov/wica/naturescience/images/Annual-Sun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1160585" cy="1371600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w_YsoPTGJtE8QM:http://www.vivanatura.org/Iguana_iguana_ju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238250" cy="933450"/>
          </a:xfrm>
          <a:prstGeom prst="rect">
            <a:avLst/>
          </a:prstGeom>
          <a:noFill/>
        </p:spPr>
      </p:pic>
      <p:pic>
        <p:nvPicPr>
          <p:cNvPr id="25606" name="Picture 6" descr="http://tbn0.google.com/images?q=tbn:c0_omok8vdKuOM:http://www.ces.ncsu.edu/depts/hort/consumer/factsheets/butterflies/icons/butterfl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91000"/>
            <a:ext cx="1560851" cy="1600200"/>
          </a:xfrm>
          <a:prstGeom prst="rect">
            <a:avLst/>
          </a:prstGeom>
          <a:noFill/>
        </p:spPr>
      </p:pic>
      <p:pic>
        <p:nvPicPr>
          <p:cNvPr id="25608" name="Picture 8" descr="http://tbn0.google.com/images?q=tbn:xGrsS2ewOy51vM:http://michaelscomments.files.wordpress.com/2007/10/shar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343400"/>
            <a:ext cx="1779660" cy="1295400"/>
          </a:xfrm>
          <a:prstGeom prst="rect">
            <a:avLst/>
          </a:prstGeom>
          <a:noFill/>
        </p:spPr>
      </p:pic>
      <p:pic>
        <p:nvPicPr>
          <p:cNvPr id="25610" name="Picture 10" descr="http://tbn2.google.com/images?q=tbn:36DC8OVa8VIIWM:http://www.thetechherald.com/media/images/200831/HumanElement_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743200"/>
            <a:ext cx="1971674" cy="1314451"/>
          </a:xfrm>
          <a:prstGeom prst="rect">
            <a:avLst/>
          </a:prstGeom>
          <a:noFill/>
        </p:spPr>
      </p:pic>
      <p:pic>
        <p:nvPicPr>
          <p:cNvPr id="25612" name="Picture 12" descr="http://tbn1.google.com/images?q=tbn:xsmRMkhyditooM:http://www.sealifegifts.net/user_images/lobster4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267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Happens 2 ways</a:t>
            </a:r>
          </a:p>
          <a:p>
            <a:pPr lvl="1"/>
            <a:r>
              <a:rPr lang="en-US" dirty="0" smtClean="0"/>
              <a:t>Internally (inside)</a:t>
            </a:r>
          </a:p>
          <a:p>
            <a:pPr lvl="2"/>
            <a:r>
              <a:rPr lang="en-US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dirty="0" smtClean="0"/>
              <a:t>Externally (outside)</a:t>
            </a:r>
          </a:p>
          <a:p>
            <a:pPr lvl="2"/>
            <a:r>
              <a:rPr lang="en-US" dirty="0" smtClean="0"/>
              <a:t>The egg is fertilized by sperm outside the female</a:t>
            </a:r>
          </a:p>
          <a:p>
            <a:pPr lvl="2"/>
            <a:r>
              <a:rPr lang="en-US" dirty="0" smtClean="0"/>
              <a:t>The female lays the eggs and then the male fertilizes them.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two paragraphs with 6 sentences each describing asexual and sexual reproduction.</a:t>
            </a:r>
          </a:p>
          <a:p>
            <a:endParaRPr lang="en-US" dirty="0" smtClean="0"/>
          </a:p>
          <a:p>
            <a:r>
              <a:rPr lang="en-US" dirty="0" smtClean="0"/>
              <a:t>Paragraph 1:  Asexual reproduction is…..</a:t>
            </a:r>
          </a:p>
          <a:p>
            <a:r>
              <a:rPr lang="en-US" dirty="0" smtClean="0"/>
              <a:t>Paragraph 2:  Sexual reproduction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84448" y="3048000"/>
            <a:ext cx="137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Both</a:t>
            </a:r>
          </a:p>
          <a:p>
            <a:endParaRPr lang="en-US" dirty="0" smtClean="0"/>
          </a:p>
          <a:p>
            <a:pPr algn="ctr"/>
            <a:r>
              <a:rPr lang="en-US" sz="1600" dirty="0" smtClean="0"/>
              <a:t>Types of reproduction in living organisms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Pass DNA from parent to offspring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every organelle is copied and the organism divides in two.</a:t>
            </a:r>
            <a:endParaRPr lang="en-US" dirty="0"/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667000" cy="731520"/>
          </a:xfrm>
        </p:spPr>
        <p:txBody>
          <a:bodyPr/>
          <a:lstStyle/>
          <a:p>
            <a:r>
              <a:rPr lang="en-US" dirty="0" smtClean="0"/>
              <a:t>Plant cuttings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Vegetative reproduction is a type of asexual reproduction in plants that relies </a:t>
            </a:r>
            <a:r>
              <a:rPr lang="en-US" dirty="0" smtClean="0"/>
              <a:t>on </a:t>
            </a:r>
            <a:r>
              <a:rPr lang="en-US" dirty="0"/>
              <a:t>multi-cellular structures formed by the parent plant.  It has long been exploited in horticulture and agriculture, with various methods employed to multiply stocks of plants.</a:t>
            </a:r>
          </a:p>
        </p:txBody>
      </p:sp>
      <p:pic>
        <p:nvPicPr>
          <p:cNvPr id="23554" name="Picture 2" descr="http://www.kidsgardening.com/onlinecourse/PHOTOS/1501-2000/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057400" cy="255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Hydra</a:t>
            </a:r>
          </a:p>
          <a:p>
            <a:pPr lvl="2"/>
            <a:r>
              <a:rPr lang="en-US" dirty="0" smtClean="0">
                <a:hlinkClick r:id="rId2"/>
              </a:rPr>
              <a:t>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http://johnfriedmann.com/bioglos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2628900" cy="3430394"/>
          </a:xfrm>
          <a:prstGeom prst="rect">
            <a:avLst/>
          </a:prstGeom>
          <a:noFill/>
        </p:spPr>
      </p:pic>
      <p:pic>
        <p:nvPicPr>
          <p:cNvPr id="6148" name="Picture 4" descr="http://johnfriedmann.com/biogloss/bud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33750" cy="2105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Budding is a means of asexual reproduction whereby a new individual develops from an outgrowth of a parent, splits off, and lives 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3206900" cy="2114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Fragmentation is a means of asexual reproduction whereby a single parent breaks into parts that regenerate into whole new individuals.</a:t>
            </a:r>
          </a:p>
        </p:txBody>
      </p:sp>
      <p:pic>
        <p:nvPicPr>
          <p:cNvPr id="5126" name="Picture 6" descr="http://tbn0.google.com/images?q=tbn:u17MaSt6Xu8DoM:http://www.americanaquariumproducts.com/images/graphics/plan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1752600" cy="1321191"/>
          </a:xfrm>
          <a:prstGeom prst="rect">
            <a:avLst/>
          </a:prstGeom>
          <a:noFill/>
        </p:spPr>
      </p:pic>
      <p:pic>
        <p:nvPicPr>
          <p:cNvPr id="5128" name="Picture 8" descr="http://www.drmichaellevin.org/Planaria/images/c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087582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731520"/>
          </a:xfrm>
        </p:spPr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http://www.jonathanbird.net/jpegs9/web_uwp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191000" cy="2801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19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Regeneration occurs when a body part has broken off and the organism grows a new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404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Asexual vs. Sexual Reproduction</vt:lpstr>
      <vt:lpstr>Make a Venn Diagram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Sexual Reproduction</vt:lpstr>
      <vt:lpstr>Sexual Reproduction</vt:lpstr>
      <vt:lpstr>Sexual Reproduction</vt:lpstr>
      <vt:lpstr>Sexual Reproduction</vt:lpstr>
      <vt:lpstr>Sexual Reproduction</vt:lpstr>
      <vt:lpstr>Summarize</vt:lpstr>
    </vt:vector>
  </TitlesOfParts>
  <Company>Logan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</dc:creator>
  <cp:lastModifiedBy>Carla Jefferson</cp:lastModifiedBy>
  <cp:revision>35</cp:revision>
  <dcterms:created xsi:type="dcterms:W3CDTF">2008-11-25T18:10:26Z</dcterms:created>
  <dcterms:modified xsi:type="dcterms:W3CDTF">2016-01-18T20:41:17Z</dcterms:modified>
</cp:coreProperties>
</file>